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xlsx" ContentType="application/vnd.openxmlformats-officedocument.spreadsheetml.sheet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23" r:id="rId2"/>
    <p:sldId id="329" r:id="rId3"/>
    <p:sldId id="330" r:id="rId4"/>
    <p:sldId id="332" r:id="rId5"/>
    <p:sldId id="333" r:id="rId6"/>
    <p:sldId id="286" r:id="rId7"/>
    <p:sldId id="335" r:id="rId8"/>
    <p:sldId id="334" r:id="rId9"/>
    <p:sldId id="299" r:id="rId10"/>
    <p:sldId id="291" r:id="rId11"/>
    <p:sldId id="303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91" autoAdjust="0"/>
    <p:restoredTop sz="94628" autoAdjust="0"/>
  </p:normalViewPr>
  <p:slideViewPr>
    <p:cSldViewPr>
      <p:cViewPr>
        <p:scale>
          <a:sx n="117" d="100"/>
          <a:sy n="117" d="100"/>
        </p:scale>
        <p:origin x="43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9" d="100"/>
        <a:sy n="59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>
        <c:manualLayout>
          <c:layoutTarget val="inner"/>
          <c:xMode val="edge"/>
          <c:yMode val="edge"/>
          <c:x val="0.17709923664122265"/>
          <c:y val="3.5564853556485358E-2"/>
          <c:w val="0.74656488549618361"/>
          <c:h val="0.76359832635983516"/>
        </c:manualLayout>
      </c:layout>
      <c:lineChart>
        <c:grouping val="standard"/>
        <c:ser>
          <c:idx val="1"/>
          <c:order val="0"/>
          <c:tx>
            <c:strRef>
              <c:f>Sheet1!$B$1</c:f>
              <c:strCache>
                <c:ptCount val="1"/>
                <c:pt idx="0">
                  <c:v>mixed population</c:v>
                </c:pt>
              </c:strCache>
            </c:strRef>
          </c:tx>
          <c:errBars>
            <c:errDir val="y"/>
            <c:errBarType val="both"/>
            <c:errValType val="cust"/>
            <c:plus>
              <c:numRef>
                <c:f>Sheet1!$C$2:$C$10</c:f>
                <c:numCache>
                  <c:formatCode>General</c:formatCode>
                  <c:ptCount val="9"/>
                  <c:pt idx="0">
                    <c:v>0</c:v>
                  </c:pt>
                  <c:pt idx="1">
                    <c:v>33.064516129032256</c:v>
                  </c:pt>
                  <c:pt idx="2">
                    <c:v>26.612903225806459</c:v>
                  </c:pt>
                  <c:pt idx="3">
                    <c:v>29.838709677419363</c:v>
                  </c:pt>
                  <c:pt idx="4">
                    <c:v>35.483870967741908</c:v>
                  </c:pt>
                  <c:pt idx="5">
                    <c:v>37.90322580645163</c:v>
                  </c:pt>
                  <c:pt idx="6">
                    <c:v>40.322580645161288</c:v>
                  </c:pt>
                  <c:pt idx="7">
                    <c:v>32.25806451612906</c:v>
                  </c:pt>
                  <c:pt idx="8">
                    <c:v>45.161290322580612</c:v>
                  </c:pt>
                </c:numCache>
              </c:numRef>
            </c:plus>
            <c:minus>
              <c:numRef>
                <c:f>Sheet1!$C$2:$C$10</c:f>
                <c:numCache>
                  <c:formatCode>General</c:formatCode>
                  <c:ptCount val="9"/>
                  <c:pt idx="0">
                    <c:v>0</c:v>
                  </c:pt>
                  <c:pt idx="1">
                    <c:v>33.064516129032256</c:v>
                  </c:pt>
                  <c:pt idx="2">
                    <c:v>26.612903225806459</c:v>
                  </c:pt>
                  <c:pt idx="3">
                    <c:v>29.838709677419363</c:v>
                  </c:pt>
                  <c:pt idx="4">
                    <c:v>35.483870967741908</c:v>
                  </c:pt>
                  <c:pt idx="5">
                    <c:v>37.90322580645163</c:v>
                  </c:pt>
                  <c:pt idx="6">
                    <c:v>40.322580645161288</c:v>
                  </c:pt>
                  <c:pt idx="7">
                    <c:v>32.25806451612906</c:v>
                  </c:pt>
                  <c:pt idx="8">
                    <c:v>45.161290322580612</c:v>
                  </c:pt>
                </c:numCache>
              </c:numRef>
            </c:minus>
            <c:spPr>
              <a:ln w="3174">
                <a:solidFill>
                  <a:srgbClr val="000000"/>
                </a:solidFill>
                <a:prstDash val="solid"/>
              </a:ln>
            </c:spPr>
          </c:errBars>
          <c:cat>
            <c:numRef>
              <c:f>Sheet1!$A$2:$A$10</c:f>
              <c:numCache>
                <c:formatCode>General</c:formatCode>
                <c:ptCount val="9"/>
                <c:pt idx="0">
                  <c:v>45</c:v>
                </c:pt>
                <c:pt idx="1">
                  <c:v>60</c:v>
                </c:pt>
                <c:pt idx="2">
                  <c:v>75</c:v>
                </c:pt>
                <c:pt idx="3">
                  <c:v>88</c:v>
                </c:pt>
                <c:pt idx="4">
                  <c:v>102</c:v>
                </c:pt>
                <c:pt idx="5">
                  <c:v>115</c:v>
                </c:pt>
                <c:pt idx="6">
                  <c:v>130</c:v>
                </c:pt>
                <c:pt idx="7">
                  <c:v>142</c:v>
                </c:pt>
                <c:pt idx="8">
                  <c:v>152</c:v>
                </c:pt>
              </c:numCache>
            </c:numRef>
          </c:cat>
          <c:val>
            <c:numRef>
              <c:f>Sheet1!$B$2:$B$10</c:f>
              <c:numCache>
                <c:formatCode>General</c:formatCode>
                <c:ptCount val="9"/>
                <c:pt idx="0">
                  <c:v>3.2258064516129039</c:v>
                </c:pt>
                <c:pt idx="1">
                  <c:v>8.0645161290322598</c:v>
                </c:pt>
                <c:pt idx="2">
                  <c:v>34.677419354838712</c:v>
                </c:pt>
                <c:pt idx="3">
                  <c:v>60.483870967741929</c:v>
                </c:pt>
                <c:pt idx="4">
                  <c:v>146.77419354838707</c:v>
                </c:pt>
                <c:pt idx="5">
                  <c:v>178.22580645161293</c:v>
                </c:pt>
                <c:pt idx="6">
                  <c:v>374.19354838709666</c:v>
                </c:pt>
                <c:pt idx="7">
                  <c:v>411.29032258064507</c:v>
                </c:pt>
                <c:pt idx="8">
                  <c:v>516.12903225806463</c:v>
                </c:pt>
              </c:numCache>
            </c:numRef>
          </c:val>
        </c:ser>
        <c:ser>
          <c:idx val="3"/>
          <c:order val="1"/>
          <c:tx>
            <c:strRef>
              <c:f>Sheet1!$D$1</c:f>
              <c:strCache>
                <c:ptCount val="1"/>
                <c:pt idx="0">
                  <c:v>all female</c:v>
                </c:pt>
              </c:strCache>
            </c:strRef>
          </c:tx>
          <c:errBars>
            <c:errDir val="y"/>
            <c:errBarType val="both"/>
            <c:errValType val="cust"/>
            <c:plus>
              <c:numRef>
                <c:f>Sheet1!$E$2:$E$10</c:f>
                <c:numCache>
                  <c:formatCode>General</c:formatCode>
                  <c:ptCount val="9"/>
                  <c:pt idx="0">
                    <c:v>20.161290322580644</c:v>
                  </c:pt>
                  <c:pt idx="1">
                    <c:v>24.193548387096779</c:v>
                  </c:pt>
                  <c:pt idx="2">
                    <c:v>30.645161290322605</c:v>
                  </c:pt>
                  <c:pt idx="3">
                    <c:v>37.90322580645163</c:v>
                  </c:pt>
                  <c:pt idx="4">
                    <c:v>41.129032258064505</c:v>
                  </c:pt>
                  <c:pt idx="5">
                    <c:v>41.129032258064505</c:v>
                  </c:pt>
                  <c:pt idx="6">
                    <c:v>38.709677419354875</c:v>
                  </c:pt>
                  <c:pt idx="7">
                    <c:v>38.709677419354804</c:v>
                  </c:pt>
                  <c:pt idx="8">
                    <c:v>45.967741935483822</c:v>
                  </c:pt>
                </c:numCache>
              </c:numRef>
            </c:plus>
            <c:minus>
              <c:numRef>
                <c:f>Sheet1!$E$2:$E$10</c:f>
                <c:numCache>
                  <c:formatCode>General</c:formatCode>
                  <c:ptCount val="9"/>
                  <c:pt idx="0">
                    <c:v>20.161290322580644</c:v>
                  </c:pt>
                  <c:pt idx="1">
                    <c:v>24.193548387096779</c:v>
                  </c:pt>
                  <c:pt idx="2">
                    <c:v>30.645161290322605</c:v>
                  </c:pt>
                  <c:pt idx="3">
                    <c:v>37.90322580645163</c:v>
                  </c:pt>
                  <c:pt idx="4">
                    <c:v>41.129032258064505</c:v>
                  </c:pt>
                  <c:pt idx="5">
                    <c:v>41.129032258064505</c:v>
                  </c:pt>
                  <c:pt idx="6">
                    <c:v>38.709677419354875</c:v>
                  </c:pt>
                  <c:pt idx="7">
                    <c:v>38.709677419354804</c:v>
                  </c:pt>
                  <c:pt idx="8">
                    <c:v>45.967741935483822</c:v>
                  </c:pt>
                </c:numCache>
              </c:numRef>
            </c:minus>
            <c:spPr>
              <a:ln w="3174">
                <a:solidFill>
                  <a:srgbClr val="000000"/>
                </a:solidFill>
                <a:prstDash val="solid"/>
              </a:ln>
            </c:spPr>
          </c:errBars>
          <c:cat>
            <c:numRef>
              <c:f>Sheet1!$A$2:$A$10</c:f>
              <c:numCache>
                <c:formatCode>General</c:formatCode>
                <c:ptCount val="9"/>
                <c:pt idx="0">
                  <c:v>45</c:v>
                </c:pt>
                <c:pt idx="1">
                  <c:v>60</c:v>
                </c:pt>
                <c:pt idx="2">
                  <c:v>75</c:v>
                </c:pt>
                <c:pt idx="3">
                  <c:v>88</c:v>
                </c:pt>
                <c:pt idx="4">
                  <c:v>102</c:v>
                </c:pt>
                <c:pt idx="5">
                  <c:v>115</c:v>
                </c:pt>
                <c:pt idx="6">
                  <c:v>130</c:v>
                </c:pt>
                <c:pt idx="7">
                  <c:v>142</c:v>
                </c:pt>
                <c:pt idx="8">
                  <c:v>152</c:v>
                </c:pt>
              </c:numCache>
            </c:numRef>
          </c:cat>
          <c:val>
            <c:numRef>
              <c:f>Sheet1!$D$2:$D$10</c:f>
              <c:numCache>
                <c:formatCode>General</c:formatCode>
                <c:ptCount val="9"/>
                <c:pt idx="0">
                  <c:v>46.774193548387089</c:v>
                </c:pt>
                <c:pt idx="1">
                  <c:v>119.35483870967741</c:v>
                </c:pt>
                <c:pt idx="2">
                  <c:v>205.64516129032251</c:v>
                </c:pt>
                <c:pt idx="3">
                  <c:v>270.9677419354839</c:v>
                </c:pt>
                <c:pt idx="4">
                  <c:v>378.22580645161287</c:v>
                </c:pt>
                <c:pt idx="5">
                  <c:v>429.03225806451616</c:v>
                </c:pt>
                <c:pt idx="6">
                  <c:v>468.54838709677421</c:v>
                </c:pt>
                <c:pt idx="7">
                  <c:v>483.06451612903231</c:v>
                </c:pt>
                <c:pt idx="8">
                  <c:v>540.32258064516134</c:v>
                </c:pt>
              </c:numCache>
            </c:numRef>
          </c:val>
        </c:ser>
        <c:ser>
          <c:idx val="0"/>
          <c:order val="2"/>
          <c:tx>
            <c:strRef>
              <c:f>Sheet1!$F$1</c:f>
              <c:strCache>
                <c:ptCount val="1"/>
                <c:pt idx="0">
                  <c:v>all male</c:v>
                </c:pt>
              </c:strCache>
            </c:strRef>
          </c:tx>
          <c:spPr>
            <a:ln>
              <a:solidFill>
                <a:srgbClr val="F6BB00"/>
              </a:solidFill>
            </a:ln>
          </c:spPr>
          <c:marker>
            <c:symbol val="diamond"/>
            <c:size val="5"/>
            <c:spPr>
              <a:solidFill>
                <a:srgbClr val="F1932B"/>
              </a:solidFill>
            </c:spPr>
          </c:marker>
          <c:errBars>
            <c:errDir val="y"/>
            <c:errBarType val="both"/>
            <c:errValType val="cust"/>
            <c:plus>
              <c:numRef>
                <c:f>Sheet1!$G$2:$G$10</c:f>
                <c:numCache>
                  <c:formatCode>General</c:formatCode>
                  <c:ptCount val="9"/>
                  <c:pt idx="0">
                    <c:v>29.032258064516132</c:v>
                  </c:pt>
                  <c:pt idx="1">
                    <c:v>21.774193548387093</c:v>
                  </c:pt>
                  <c:pt idx="2">
                    <c:v>38.709677419354804</c:v>
                  </c:pt>
                  <c:pt idx="3">
                    <c:v>36.290322580645103</c:v>
                  </c:pt>
                  <c:pt idx="4">
                    <c:v>45.161290322580683</c:v>
                  </c:pt>
                  <c:pt idx="5">
                    <c:v>41.129032258064505</c:v>
                  </c:pt>
                  <c:pt idx="6">
                    <c:v>44.354838709677466</c:v>
                  </c:pt>
                  <c:pt idx="7">
                    <c:v>39.516129032258085</c:v>
                  </c:pt>
                  <c:pt idx="8">
                    <c:v>47.580645161290292</c:v>
                  </c:pt>
                </c:numCache>
              </c:numRef>
            </c:plus>
            <c:minus>
              <c:numRef>
                <c:f>Sheet1!$G$2:$G$10</c:f>
                <c:numCache>
                  <c:formatCode>General</c:formatCode>
                  <c:ptCount val="9"/>
                  <c:pt idx="0">
                    <c:v>29.032258064516132</c:v>
                  </c:pt>
                  <c:pt idx="1">
                    <c:v>21.774193548387093</c:v>
                  </c:pt>
                  <c:pt idx="2">
                    <c:v>38.709677419354804</c:v>
                  </c:pt>
                  <c:pt idx="3">
                    <c:v>36.290322580645103</c:v>
                  </c:pt>
                  <c:pt idx="4">
                    <c:v>45.161290322580683</c:v>
                  </c:pt>
                  <c:pt idx="5">
                    <c:v>41.129032258064505</c:v>
                  </c:pt>
                  <c:pt idx="6">
                    <c:v>44.354838709677466</c:v>
                  </c:pt>
                  <c:pt idx="7">
                    <c:v>39.516129032258085</c:v>
                  </c:pt>
                  <c:pt idx="8">
                    <c:v>47.580645161290292</c:v>
                  </c:pt>
                </c:numCache>
              </c:numRef>
            </c:minus>
          </c:errBars>
          <c:cat>
            <c:numRef>
              <c:f>Sheet1!$A$2:$A$10</c:f>
              <c:numCache>
                <c:formatCode>General</c:formatCode>
                <c:ptCount val="9"/>
                <c:pt idx="0">
                  <c:v>45</c:v>
                </c:pt>
                <c:pt idx="1">
                  <c:v>60</c:v>
                </c:pt>
                <c:pt idx="2">
                  <c:v>75</c:v>
                </c:pt>
                <c:pt idx="3">
                  <c:v>88</c:v>
                </c:pt>
                <c:pt idx="4">
                  <c:v>102</c:v>
                </c:pt>
                <c:pt idx="5">
                  <c:v>115</c:v>
                </c:pt>
                <c:pt idx="6">
                  <c:v>130</c:v>
                </c:pt>
                <c:pt idx="7">
                  <c:v>142</c:v>
                </c:pt>
                <c:pt idx="8">
                  <c:v>152</c:v>
                </c:pt>
              </c:numCache>
            </c:numRef>
          </c:cat>
          <c:val>
            <c:numRef>
              <c:f>Sheet1!$F$2:$F$10</c:f>
              <c:numCache>
                <c:formatCode>General</c:formatCode>
                <c:ptCount val="9"/>
                <c:pt idx="0">
                  <c:v>46.774193548387089</c:v>
                </c:pt>
                <c:pt idx="1">
                  <c:v>162.0967741935483</c:v>
                </c:pt>
                <c:pt idx="2">
                  <c:v>325.80645161290329</c:v>
                </c:pt>
                <c:pt idx="3">
                  <c:v>398.38709677419359</c:v>
                </c:pt>
                <c:pt idx="4">
                  <c:v>668.54838709677415</c:v>
                </c:pt>
                <c:pt idx="5">
                  <c:v>774.19354838709694</c:v>
                </c:pt>
                <c:pt idx="6">
                  <c:v>896.77419354838742</c:v>
                </c:pt>
                <c:pt idx="7">
                  <c:v>928.22580645161304</c:v>
                </c:pt>
                <c:pt idx="8">
                  <c:v>934.67741935483866</c:v>
                </c:pt>
              </c:numCache>
            </c:numRef>
          </c:val>
        </c:ser>
        <c:dLbls/>
        <c:marker val="1"/>
        <c:axId val="101885056"/>
        <c:axId val="101886976"/>
      </c:lineChart>
      <c:catAx>
        <c:axId val="10188505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72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r>
                  <a:rPr lang="en-US"/>
                  <a:t>Time (days)</a:t>
                </a:r>
              </a:p>
            </c:rich>
          </c:tx>
          <c:layout>
            <c:manualLayout>
              <c:xMode val="edge"/>
              <c:yMode val="edge"/>
              <c:x val="0.48622595904325522"/>
              <c:y val="0.88628939368190485"/>
            </c:manualLayout>
          </c:layout>
          <c:spPr>
            <a:noFill/>
            <a:ln w="24702">
              <a:noFill/>
            </a:ln>
          </c:spPr>
        </c:title>
        <c:numFmt formatCode="General" sourceLinked="1"/>
        <c:tickLblPos val="nextTo"/>
        <c:txPr>
          <a:bodyPr rot="0" vert="horz"/>
          <a:lstStyle/>
          <a:p>
            <a:pPr>
              <a:defRPr sz="1752" b="0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101886976"/>
        <c:crosses val="autoZero"/>
        <c:auto val="1"/>
        <c:lblAlgn val="ctr"/>
        <c:lblOffset val="100"/>
      </c:catAx>
      <c:valAx>
        <c:axId val="101886976"/>
        <c:scaling>
          <c:orientation val="minMax"/>
          <c:max val="1000"/>
          <c:min val="0"/>
        </c:scaling>
        <c:axPos val="l"/>
        <c:title>
          <c:tx>
            <c:rich>
              <a:bodyPr/>
              <a:lstStyle/>
              <a:p>
                <a:pPr>
                  <a:defRPr sz="11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720" b="1" i="0" u="none" strike="noStrike" baseline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Cumulative Weight (g/2m</a:t>
                </a:r>
                <a:r>
                  <a:rPr lang="en-US" sz="1720" b="1" i="0" u="none" strike="noStrike" baseline="3000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2</a:t>
                </a:r>
                <a:r>
                  <a:rPr lang="en-US" sz="1720" b="1" i="0" u="none" strike="noStrike" baseline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)</a:t>
                </a:r>
                <a:endParaRPr lang="en-US"/>
              </a:p>
            </c:rich>
          </c:tx>
          <c:layout>
            <c:manualLayout>
              <c:xMode val="edge"/>
              <c:yMode val="edge"/>
              <c:x val="8.4023607218589209E-3"/>
              <c:y val="0.14489963934364319"/>
            </c:manualLayout>
          </c:layout>
          <c:spPr>
            <a:noFill/>
            <a:ln w="24702">
              <a:noFill/>
            </a:ln>
          </c:spPr>
        </c:title>
        <c:numFmt formatCode="General" sourceLinked="1"/>
        <c:minorTickMark val="out"/>
        <c:tickLblPos val="nextTo"/>
        <c:txPr>
          <a:bodyPr rot="0" vert="horz"/>
          <a:lstStyle/>
          <a:p>
            <a:pPr>
              <a:defRPr sz="1752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101885056"/>
        <c:crosses val="autoZero"/>
        <c:crossBetween val="midCat"/>
        <c:majorUnit val="200"/>
        <c:minorUnit val="100"/>
      </c:valAx>
      <c:spPr>
        <a:noFill/>
        <a:ln w="25394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752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>
        <c:manualLayout>
          <c:layoutTarget val="inner"/>
          <c:xMode val="edge"/>
          <c:yMode val="edge"/>
          <c:x val="8.0226006817021189E-2"/>
          <c:y val="2.3424547981054637E-2"/>
          <c:w val="0.67118644067796607"/>
          <c:h val="0.81497797356828205"/>
        </c:manualLayout>
      </c:layout>
      <c:barChart>
        <c:barDir val="col"/>
        <c:grouping val="clustered"/>
        <c:ser>
          <c:idx val="1"/>
          <c:order val="0"/>
          <c:tx>
            <c:strRef>
              <c:f>Sheet1!$A$2</c:f>
              <c:strCache>
                <c:ptCount val="1"/>
                <c:pt idx="0">
                  <c:v>All-male population</c:v>
                </c:pt>
              </c:strCache>
            </c:strRef>
          </c:tx>
          <c:spPr>
            <a:solidFill>
              <a:srgbClr val="FF0000"/>
            </a:solidFill>
            <a:ln w="12695">
              <a:solidFill>
                <a:schemeClr val="tx1"/>
              </a:solidFill>
              <a:prstDash val="solid"/>
            </a:ln>
          </c:spPr>
          <c:cat>
            <c:strRef>
              <c:f>Sheet1!$B$1:$H$1</c:f>
              <c:strCache>
                <c:ptCount val="7"/>
                <c:pt idx="0">
                  <c:v>February</c:v>
                </c:pt>
                <c:pt idx="1">
                  <c:v>March</c:v>
                </c:pt>
                <c:pt idx="2">
                  <c:v>April</c:v>
                </c:pt>
                <c:pt idx="3">
                  <c:v>May</c:v>
                </c:pt>
                <c:pt idx="4">
                  <c:v>June</c:v>
                </c:pt>
                <c:pt idx="5">
                  <c:v>July</c:v>
                </c:pt>
                <c:pt idx="6">
                  <c:v>August</c:v>
                </c:pt>
              </c:strCache>
            </c:strRef>
          </c:cat>
          <c:val>
            <c:numRef>
              <c:f>Sheet1!$B$2:$H$2</c:f>
              <c:numCache>
                <c:formatCode>General</c:formatCode>
                <c:ptCount val="7"/>
                <c:pt idx="0">
                  <c:v>6.94</c:v>
                </c:pt>
                <c:pt idx="1">
                  <c:v>12.65</c:v>
                </c:pt>
                <c:pt idx="2">
                  <c:v>20.12</c:v>
                </c:pt>
                <c:pt idx="3">
                  <c:v>33.25</c:v>
                </c:pt>
                <c:pt idx="4">
                  <c:v>42.11</c:v>
                </c:pt>
                <c:pt idx="5">
                  <c:v>45.97</c:v>
                </c:pt>
                <c:pt idx="6">
                  <c:v>81.52</c:v>
                </c:pt>
              </c:numCache>
            </c:numRef>
          </c:val>
        </c:ser>
        <c:ser>
          <c:idx val="2"/>
          <c:order val="1"/>
          <c:tx>
            <c:strRef>
              <c:f>Sheet1!$A$3</c:f>
              <c:strCache>
                <c:ptCount val="1"/>
                <c:pt idx="0">
                  <c:v>Mixed population</c:v>
                </c:pt>
              </c:strCache>
            </c:strRef>
          </c:tx>
          <c:spPr>
            <a:solidFill>
              <a:srgbClr val="FFFF00"/>
            </a:solidFill>
            <a:ln w="12695">
              <a:solidFill>
                <a:schemeClr val="tx1"/>
              </a:solidFill>
              <a:prstDash val="solid"/>
            </a:ln>
          </c:spPr>
          <c:cat>
            <c:strRef>
              <c:f>Sheet1!$B$1:$H$1</c:f>
              <c:strCache>
                <c:ptCount val="7"/>
                <c:pt idx="0">
                  <c:v>February</c:v>
                </c:pt>
                <c:pt idx="1">
                  <c:v>March</c:v>
                </c:pt>
                <c:pt idx="2">
                  <c:v>April</c:v>
                </c:pt>
                <c:pt idx="3">
                  <c:v>May</c:v>
                </c:pt>
                <c:pt idx="4">
                  <c:v>June</c:v>
                </c:pt>
                <c:pt idx="5">
                  <c:v>July</c:v>
                </c:pt>
                <c:pt idx="6">
                  <c:v>August</c:v>
                </c:pt>
              </c:strCache>
            </c:strRef>
          </c:cat>
          <c:val>
            <c:numRef>
              <c:f>Sheet1!$B$3:$H$3</c:f>
              <c:numCache>
                <c:formatCode>General</c:formatCode>
                <c:ptCount val="7"/>
                <c:pt idx="0">
                  <c:v>7.08</c:v>
                </c:pt>
                <c:pt idx="1">
                  <c:v>9.6</c:v>
                </c:pt>
                <c:pt idx="2">
                  <c:v>13.08</c:v>
                </c:pt>
                <c:pt idx="3">
                  <c:v>20.32</c:v>
                </c:pt>
                <c:pt idx="4">
                  <c:v>24.06</c:v>
                </c:pt>
                <c:pt idx="5">
                  <c:v>25.979999999999997</c:v>
                </c:pt>
                <c:pt idx="6">
                  <c:v>41.99</c:v>
                </c:pt>
              </c:numCache>
            </c:numRef>
          </c:val>
        </c:ser>
        <c:dLbls/>
        <c:axId val="102639872"/>
        <c:axId val="107250048"/>
      </c:barChart>
      <c:catAx>
        <c:axId val="102639872"/>
        <c:scaling>
          <c:orientation val="minMax"/>
        </c:scaling>
        <c:axPos val="b"/>
        <c:numFmt formatCode="General" sourceLinked="1"/>
        <c:tickLblPos val="nextTo"/>
        <c:spPr>
          <a:ln w="317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 rtl="1">
              <a:defRPr sz="1399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107250048"/>
        <c:crosses val="autoZero"/>
        <c:lblAlgn val="ctr"/>
        <c:lblOffset val="100"/>
        <c:tickLblSkip val="1"/>
        <c:tickMarkSkip val="1"/>
      </c:catAx>
      <c:valAx>
        <c:axId val="107250048"/>
        <c:scaling>
          <c:orientation val="minMax"/>
        </c:scaling>
        <c:axPos val="l"/>
        <c:title>
          <c:tx>
            <c:rich>
              <a:bodyPr/>
              <a:lstStyle/>
              <a:p>
                <a:pPr>
                  <a:defRPr sz="1599" b="1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r>
                  <a:rPr lang="en-US"/>
                  <a:t>Body weight (g)</a:t>
                </a:r>
              </a:p>
            </c:rich>
          </c:tx>
          <c:layout>
            <c:manualLayout>
              <c:xMode val="edge"/>
              <c:yMode val="edge"/>
              <c:x val="0"/>
              <c:y val="0.30616740088105732"/>
            </c:manualLayout>
          </c:layout>
          <c:spPr>
            <a:noFill/>
            <a:ln w="25391">
              <a:noFill/>
            </a:ln>
          </c:spPr>
        </c:title>
        <c:numFmt formatCode="General" sourceLinked="1"/>
        <c:tickLblPos val="nextTo"/>
        <c:spPr>
          <a:ln w="317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99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102639872"/>
        <c:crosses val="autoZero"/>
        <c:crossBetween val="between"/>
      </c:valAx>
      <c:spPr>
        <a:noFill/>
        <a:ln w="25391">
          <a:noFill/>
        </a:ln>
      </c:spPr>
    </c:plotArea>
    <c:legend>
      <c:legendPos val="r"/>
      <c:layout>
        <c:manualLayout>
          <c:xMode val="edge"/>
          <c:yMode val="edge"/>
          <c:x val="0.10282485875706214"/>
          <c:y val="0.16960352422907485"/>
          <c:w val="0.21581920903954804"/>
          <c:h val="0.17540702787407692"/>
        </c:manualLayout>
      </c:layout>
      <c:spPr>
        <a:noFill/>
        <a:ln w="25391">
          <a:noFill/>
        </a:ln>
      </c:spPr>
      <c:txPr>
        <a:bodyPr/>
        <a:lstStyle/>
        <a:p>
          <a:pPr>
            <a:defRPr sz="1100" b="1" i="0" u="none" strike="noStrike" baseline="0">
              <a:solidFill>
                <a:schemeClr val="tx1"/>
              </a:solidFill>
              <a:latin typeface="Times New Roman"/>
              <a:ea typeface="Times New Roman"/>
              <a:cs typeface="Times New Roman"/>
            </a:defRPr>
          </a:pPr>
          <a:endParaRPr lang="en-US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0058F3-559F-4C99-8D77-588BC0C92167}" type="datetimeFigureOut">
              <a:rPr lang="en-US" smtClean="0"/>
              <a:pPr/>
              <a:t>10/28/2015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5D33D1-67B2-42AD-85FB-1DB0C647A5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115761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80D6A1D6-87FA-4123-A140-6E63F686FAFC}" type="slidenum">
              <a:rPr lang="he-IL"/>
              <a:pPr eaLnBrk="1" hangingPunct="1"/>
              <a:t>4</a:t>
            </a:fld>
            <a:endParaRPr 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F65843AF-BAE0-47E3-9BCF-5BC6EB76DCC8}" type="slidenum">
              <a:rPr lang="he-IL"/>
              <a:pPr eaLnBrk="1" hangingPunct="1"/>
              <a:t>5</a:t>
            </a:fld>
            <a:endParaRPr lang="en-US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FCC2A4C-8E5B-4B95-BE5D-C8B02F24C8ED}" type="slidenum">
              <a:rPr lang="he-IL" smtClean="0"/>
              <a:pPr eaLnBrk="1" hangingPunct="1"/>
              <a:t>6</a:t>
            </a:fld>
            <a:endParaRPr lang="en-US" smtClean="0"/>
          </a:p>
        </p:txBody>
      </p:sp>
      <p:sp>
        <p:nvSpPr>
          <p:cNvPr id="2048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rtl="0" eaLnBrk="1" hangingPunct="1"/>
            <a:r>
              <a:rPr lang="en-US" sz="1000" smtClean="0">
                <a:latin typeface="Arial" charset="0"/>
                <a:cs typeface="Arial" charset="0"/>
              </a:rPr>
              <a:t>In the giant freshwater prawn </a:t>
            </a:r>
            <a:r>
              <a:rPr lang="en-US" sz="1000" i="1" smtClean="0">
                <a:latin typeface="Arial" charset="0"/>
                <a:cs typeface="Arial" charset="0"/>
              </a:rPr>
              <a:t>Macrobrachium rosenbergii</a:t>
            </a:r>
            <a:r>
              <a:rPr lang="en-US" sz="1000" smtClean="0">
                <a:latin typeface="Arial" charset="0"/>
                <a:cs typeface="Arial" charset="0"/>
              </a:rPr>
              <a:t> males grow faster than females and reach higher weights at harvest. In this picture, to the left are </a:t>
            </a:r>
            <a:r>
              <a:rPr lang="en-US" sz="1000" smtClean="0">
                <a:latin typeface="Times New Roman" pitchFamily="18" charset="0"/>
                <a:cs typeface="Times New Roman" pitchFamily="18" charset="0"/>
              </a:rPr>
              <a:t>four small sized egg berried females along with a markedly larger male from the same population to the right. </a:t>
            </a:r>
          </a:p>
          <a:p>
            <a:pPr algn="l" rtl="0" eaLnBrk="1" hangingPunct="1"/>
            <a:endParaRPr lang="en-US" sz="1000" i="1" smtClean="0">
              <a:latin typeface="Times New Roman" pitchFamily="18" charset="0"/>
              <a:cs typeface="Times New Roman" pitchFamily="18" charset="0"/>
            </a:endParaRPr>
          </a:p>
          <a:p>
            <a:pPr algn="l" rtl="0" eaLnBrk="1" hangingPunct="1"/>
            <a:r>
              <a:rPr lang="en-US" sz="1000" i="1" smtClean="0">
                <a:latin typeface="Times New Roman" pitchFamily="18" charset="0"/>
                <a:cs typeface="Times New Roman" pitchFamily="18" charset="0"/>
              </a:rPr>
              <a:t>M. rosenbergii</a:t>
            </a:r>
            <a:r>
              <a:rPr lang="en-US" sz="1000" smtClean="0">
                <a:latin typeface="Times New Roman" pitchFamily="18" charset="0"/>
                <a:cs typeface="Times New Roman" pitchFamily="18" charset="0"/>
              </a:rPr>
              <a:t> is an important species in aquaculture with growing demand in developing countries.</a:t>
            </a:r>
            <a:endParaRPr lang="en-US" sz="1000" smtClean="0">
              <a:latin typeface="Arial" charset="0"/>
              <a:cs typeface="Arial" charset="0"/>
            </a:endParaRPr>
          </a:p>
          <a:p>
            <a:pPr algn="l" rtl="0" eaLnBrk="1" hangingPunct="1">
              <a:lnSpc>
                <a:spcPct val="180000"/>
              </a:lnSpc>
              <a:spcBef>
                <a:spcPct val="0"/>
              </a:spcBef>
            </a:pPr>
            <a:endParaRPr lang="en-US" sz="1000" smtClean="0">
              <a:latin typeface="Times New Roman" pitchFamily="18" charset="0"/>
              <a:cs typeface="Times New Roman" pitchFamily="18" charset="0"/>
            </a:endParaRPr>
          </a:p>
          <a:p>
            <a:pPr algn="l" rtl="0" eaLnBrk="1" hangingPunct="1">
              <a:lnSpc>
                <a:spcPct val="180000"/>
              </a:lnSpc>
              <a:spcBef>
                <a:spcPct val="0"/>
              </a:spcBef>
            </a:pPr>
            <a:r>
              <a:rPr lang="en-US" sz="1000" smtClean="0">
                <a:latin typeface="Times New Roman" pitchFamily="18" charset="0"/>
                <a:cs typeface="Times New Roman" pitchFamily="18" charset="0"/>
              </a:rPr>
              <a:t>Growth experiments of monosex culture in </a:t>
            </a:r>
            <a:r>
              <a:rPr lang="en-US" sz="1000" i="1" smtClean="0">
                <a:latin typeface="Times New Roman" pitchFamily="18" charset="0"/>
                <a:cs typeface="Times New Roman" pitchFamily="18" charset="0"/>
              </a:rPr>
              <a:t>M. rosenbergii</a:t>
            </a:r>
            <a:r>
              <a:rPr lang="en-US" sz="1000" smtClean="0">
                <a:latin typeface="Times New Roman" pitchFamily="18" charset="0"/>
                <a:cs typeface="Times New Roman" pitchFamily="18" charset="0"/>
              </a:rPr>
              <a:t>  were carried out showing that all male culture gained higher yields and reached market size at a faster rate compared with mixed and all female populations pointing on the economical advantages of prawn monosex culture.</a:t>
            </a:r>
          </a:p>
          <a:p>
            <a:pPr algn="l" rtl="0" eaLnBrk="1" hangingPunct="1">
              <a:lnSpc>
                <a:spcPct val="180000"/>
              </a:lnSpc>
              <a:spcBef>
                <a:spcPct val="0"/>
              </a:spcBef>
            </a:pPr>
            <a:endParaRPr lang="en-US" sz="1000" smtClean="0">
              <a:latin typeface="Times New Roman" pitchFamily="18" charset="0"/>
              <a:cs typeface="Times New Roman" pitchFamily="18" charset="0"/>
            </a:endParaRPr>
          </a:p>
          <a:p>
            <a:pPr algn="l" rtl="0" eaLnBrk="1" hangingPunct="1">
              <a:lnSpc>
                <a:spcPct val="180000"/>
              </a:lnSpc>
              <a:spcBef>
                <a:spcPct val="0"/>
              </a:spcBef>
            </a:pPr>
            <a:r>
              <a:rPr lang="en-US" sz="1000" smtClean="0">
                <a:latin typeface="Times New Roman" pitchFamily="18" charset="0"/>
                <a:cs typeface="Times New Roman" pitchFamily="18" charset="0"/>
              </a:rPr>
              <a:t>At present, monosex culture of </a:t>
            </a:r>
            <a:r>
              <a:rPr lang="en-US" sz="1000" i="1" smtClean="0">
                <a:latin typeface="Times New Roman" pitchFamily="18" charset="0"/>
                <a:cs typeface="Times New Roman" pitchFamily="18" charset="0"/>
              </a:rPr>
              <a:t>M. rosenbergii</a:t>
            </a:r>
            <a:r>
              <a:rPr lang="en-US" sz="1000" smtClean="0">
                <a:latin typeface="Times New Roman" pitchFamily="18" charset="0"/>
                <a:cs typeface="Times New Roman" pitchFamily="18" charset="0"/>
              </a:rPr>
              <a:t> is commonly achieved trough manual segregation of males from mix populations gaining up to 60% increased income to the growers. </a:t>
            </a:r>
          </a:p>
          <a:p>
            <a:pPr algn="l" rtl="0" eaLnBrk="1" hangingPunct="1">
              <a:lnSpc>
                <a:spcPct val="180000"/>
              </a:lnSpc>
              <a:spcBef>
                <a:spcPct val="0"/>
              </a:spcBef>
            </a:pPr>
            <a:endParaRPr lang="en-US" sz="1000" smtClean="0">
              <a:latin typeface="Times New Roman" pitchFamily="18" charset="0"/>
              <a:cs typeface="Times New Roman" pitchFamily="18" charset="0"/>
            </a:endParaRPr>
          </a:p>
          <a:p>
            <a:pPr algn="l" rtl="0" eaLnBrk="1" hangingPunct="1">
              <a:lnSpc>
                <a:spcPct val="180000"/>
              </a:lnSpc>
              <a:spcBef>
                <a:spcPct val="0"/>
              </a:spcBef>
            </a:pPr>
            <a:r>
              <a:rPr lang="en-US" sz="1000" smtClean="0">
                <a:latin typeface="Times New Roman" pitchFamily="18" charset="0"/>
                <a:cs typeface="Times New Roman" pitchFamily="18" charset="0"/>
              </a:rPr>
              <a:t>It thus became obvious that an efficient biotechnology for producing prawn monosex populations is required.</a:t>
            </a:r>
            <a:endParaRPr lang="he-IL" sz="10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5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DD7F074-045D-485C-9E4E-5C5861E5CD63}" type="slidenum">
              <a:rPr lang="he-IL" sz="1200">
                <a:latin typeface="Calibri" pitchFamily="34" charset="0"/>
              </a:rPr>
              <a:pPr eaLnBrk="1" hangingPunct="1"/>
              <a:t>6</a:t>
            </a:fld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8A8613D5-7E09-4D78-9704-840BD74A499B}" type="slidenum">
              <a:rPr lang="he-IL"/>
              <a:pPr eaLnBrk="1" hangingPunct="1"/>
              <a:t>7</a:t>
            </a:fld>
            <a:endParaRPr lang="en-US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3991584E-3CF9-4261-A640-6775AEF376F5}" type="slidenum">
              <a:rPr lang="he-IL"/>
              <a:pPr eaLnBrk="1" hangingPunct="1"/>
              <a:t>8</a:t>
            </a:fld>
            <a:endParaRPr lang="en-US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l" rtl="0" eaLnBrk="1" hangingPunct="1"/>
            <a:endParaRPr lang="en-US" sz="14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26DFFB1-6158-42A3-A5D7-4BC004A9CFCB}" type="slidenum">
              <a:rPr lang="he-I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smtClean="0">
              <a:cs typeface="Arial" pitchFamily="34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rtlCol="1">
            <a:normAutofit fontScale="70000" lnSpcReduction="20000"/>
          </a:bodyPr>
          <a:lstStyle/>
          <a:p>
            <a:pPr algn="l"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9046-3D71-498F-B1DD-38083FA1E20B}" type="datetimeFigureOut">
              <a:rPr lang="en-US" smtClean="0"/>
              <a:pPr/>
              <a:t>10/28/2015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54A63-EA4C-4693-8589-B7A4213682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30388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9046-3D71-498F-B1DD-38083FA1E20B}" type="datetimeFigureOut">
              <a:rPr lang="en-US" smtClean="0"/>
              <a:pPr/>
              <a:t>10/28/2015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54A63-EA4C-4693-8589-B7A4213682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32461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9046-3D71-498F-B1DD-38083FA1E20B}" type="datetimeFigureOut">
              <a:rPr lang="en-US" smtClean="0"/>
              <a:pPr/>
              <a:t>10/28/2015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54A63-EA4C-4693-8589-B7A4213682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625440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301625" y="1676400"/>
            <a:ext cx="8540750" cy="442277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245225"/>
            <a:ext cx="22860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6000" cy="476250"/>
          </a:xfrm>
        </p:spPr>
        <p:txBody>
          <a:bodyPr/>
          <a:lstStyle>
            <a:lvl1pPr>
              <a:defRPr/>
            </a:lvl1pPr>
          </a:lstStyle>
          <a:p>
            <a:fld id="{1EA57BBE-890B-47FE-B11D-2D05C757872F}" type="slidenum">
              <a:rPr lang="he-IL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862011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182688" y="2017713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45088" y="2017713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182688" y="4151313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5088" y="4151313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9D79D0-5CA5-451C-A7C1-3BB07B1EDDDB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766598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274638"/>
            <a:ext cx="663575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4DD158-6809-401D-8FE0-9D2BCFAE194A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08323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9046-3D71-498F-B1DD-38083FA1E20B}" type="datetimeFigureOut">
              <a:rPr lang="en-US" smtClean="0"/>
              <a:pPr/>
              <a:t>10/28/2015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54A63-EA4C-4693-8589-B7A4213682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6492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9046-3D71-498F-B1DD-38083FA1E20B}" type="datetimeFigureOut">
              <a:rPr lang="en-US" smtClean="0"/>
              <a:pPr/>
              <a:t>10/28/2015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54A63-EA4C-4693-8589-B7A4213682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61129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9046-3D71-498F-B1DD-38083FA1E20B}" type="datetimeFigureOut">
              <a:rPr lang="en-US" smtClean="0"/>
              <a:pPr/>
              <a:t>10/28/2015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54A63-EA4C-4693-8589-B7A4213682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78413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9046-3D71-498F-B1DD-38083FA1E20B}" type="datetimeFigureOut">
              <a:rPr lang="en-US" smtClean="0"/>
              <a:pPr/>
              <a:t>10/28/2015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54A63-EA4C-4693-8589-B7A4213682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59209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9046-3D71-498F-B1DD-38083FA1E20B}" type="datetimeFigureOut">
              <a:rPr lang="en-US" smtClean="0"/>
              <a:pPr/>
              <a:t>10/28/2015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54A63-EA4C-4693-8589-B7A4213682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69785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9046-3D71-498F-B1DD-38083FA1E20B}" type="datetimeFigureOut">
              <a:rPr lang="en-US" smtClean="0"/>
              <a:pPr/>
              <a:t>10/28/2015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54A63-EA4C-4693-8589-B7A4213682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39912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9046-3D71-498F-B1DD-38083FA1E20B}" type="datetimeFigureOut">
              <a:rPr lang="en-US" smtClean="0"/>
              <a:pPr/>
              <a:t>10/28/2015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54A63-EA4C-4693-8589-B7A4213682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91581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9046-3D71-498F-B1DD-38083FA1E20B}" type="datetimeFigureOut">
              <a:rPr lang="en-US" smtClean="0"/>
              <a:pPr/>
              <a:t>10/28/2015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54A63-EA4C-4693-8589-B7A4213682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90831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79046-3D71-498F-B1DD-38083FA1E20B}" type="datetimeFigureOut">
              <a:rPr lang="en-US" smtClean="0"/>
              <a:pPr/>
              <a:t>10/28/2015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454A63-EA4C-4693-8589-B7A4213682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43678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4" r:id="rId13"/>
    <p:sldLayoutId id="2147483665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havioz@tiran.co.il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hyperlink" Target="http://www.tiran.co.il/t-linesSC.html" TargetMode="External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5" Type="http://schemas.openxmlformats.org/officeDocument/2006/relationships/hyperlink" Target="http://www.tiran.co.il/t-linesCTE.html" TargetMode="External"/><Relationship Id="rId10" Type="http://schemas.openxmlformats.org/officeDocument/2006/relationships/image" Target="../media/image9.jpeg"/><Relationship Id="rId4" Type="http://schemas.openxmlformats.org/officeDocument/2006/relationships/image" Target="../media/image5.pn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15.jpeg"/><Relationship Id="rId5" Type="http://schemas.openxmlformats.org/officeDocument/2006/relationships/chart" Target="../charts/chart1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17.jpeg"/><Relationship Id="rId5" Type="http://schemas.openxmlformats.org/officeDocument/2006/relationships/image" Target="../media/image18.jpe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375" y="3068638"/>
            <a:ext cx="5237163" cy="3509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313" y="3357563"/>
            <a:ext cx="3097212" cy="3167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00" name="Text Box 10"/>
          <p:cNvSpPr txBox="1">
            <a:spLocks noChangeArrowheads="1"/>
          </p:cNvSpPr>
          <p:nvPr/>
        </p:nvSpPr>
        <p:spPr bwMode="auto">
          <a:xfrm>
            <a:off x="468313" y="2492375"/>
            <a:ext cx="25923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>
              <a:buFontTx/>
              <a:buNone/>
            </a:pPr>
            <a:endParaRPr lang="he-IL" b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4101" name="Text Box 11"/>
          <p:cNvSpPr txBox="1">
            <a:spLocks noChangeArrowheads="1"/>
          </p:cNvSpPr>
          <p:nvPr/>
        </p:nvSpPr>
        <p:spPr bwMode="auto">
          <a:xfrm>
            <a:off x="395288" y="2133600"/>
            <a:ext cx="2192337" cy="115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US" sz="1400">
                <a:latin typeface="Arial" charset="0"/>
                <a:cs typeface="Arial" charset="0"/>
              </a:rPr>
              <a:t>44 Jaffa St. Haifa, 31331</a:t>
            </a:r>
          </a:p>
          <a:p>
            <a:pPr>
              <a:buFontTx/>
              <a:buNone/>
            </a:pPr>
            <a:r>
              <a:rPr lang="en-US" sz="1400">
                <a:latin typeface="Arial" charset="0"/>
                <a:cs typeface="Arial" charset="0"/>
              </a:rPr>
              <a:t>ISRAEL</a:t>
            </a:r>
          </a:p>
          <a:p>
            <a:pPr>
              <a:buFontTx/>
              <a:buNone/>
            </a:pPr>
            <a:r>
              <a:rPr lang="en-US" sz="1400">
                <a:latin typeface="Arial" charset="0"/>
                <a:cs typeface="Arial" charset="0"/>
              </a:rPr>
              <a:t>Tel: 972-4-8509000</a:t>
            </a:r>
          </a:p>
          <a:p>
            <a:pPr>
              <a:buFontTx/>
              <a:buNone/>
            </a:pPr>
            <a:r>
              <a:rPr lang="en-US" sz="1400">
                <a:latin typeface="Arial" charset="0"/>
                <a:cs typeface="Arial" charset="0"/>
              </a:rPr>
              <a:t>Fax: 972-4-8556888</a:t>
            </a:r>
          </a:p>
          <a:p>
            <a:pPr>
              <a:buFontTx/>
              <a:buNone/>
            </a:pPr>
            <a:r>
              <a:rPr lang="en-US" sz="1400">
                <a:latin typeface="Arial" charset="0"/>
                <a:cs typeface="Arial" charset="0"/>
              </a:rPr>
              <a:t>www.tiran.co.il</a:t>
            </a:r>
          </a:p>
        </p:txBody>
      </p:sp>
      <p:pic>
        <p:nvPicPr>
          <p:cNvPr id="4102" name="Picture 6" descr="Tiran%20New%20LOGO%20for%20letter%20hea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1775" y="268288"/>
            <a:ext cx="3767138" cy="143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01156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5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1712913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Growth performance of 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All-male 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population and Mixed population in 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earthen 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pond in Vietnam</a:t>
            </a:r>
          </a:p>
        </p:txBody>
      </p:sp>
      <p:graphicFrame>
        <p:nvGraphicFramePr>
          <p:cNvPr id="2" name="Object 6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xmlns="" val="4198299126"/>
              </p:ext>
            </p:extLst>
          </p:nvPr>
        </p:nvGraphicFramePr>
        <p:xfrm>
          <a:off x="862013" y="2135188"/>
          <a:ext cx="8420100" cy="4316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694838" y="6383547"/>
            <a:ext cx="32111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Modified from Aflalo et al, 2006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1555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Chart bld="series" animBg="0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007" t="18250" r="25145" b="15215"/>
          <a:stretch>
            <a:fillRect/>
          </a:stretch>
        </p:blipFill>
        <p:spPr bwMode="auto">
          <a:xfrm>
            <a:off x="4716016" y="3068960"/>
            <a:ext cx="4038600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Mr</a:t>
            </a:r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-IAG- BGN patent </a:t>
            </a:r>
            <a:endParaRPr lang="en-US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RNA silencing of insulin-like gene in prawn and uses thereof.  PCT/IL2009/000127 (priority: February 4, 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2008)</a:t>
            </a:r>
          </a:p>
          <a:p>
            <a:pPr marL="0" indent="0">
              <a:buNone/>
            </a:pPr>
            <a:endParaRPr lang="en-US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Worldwide exclusive license: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4000" b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Tiran Shipping</a:t>
            </a:r>
          </a:p>
          <a:p>
            <a:pPr marL="0" indent="0">
              <a:buNone/>
            </a:pPr>
            <a:endParaRPr lang="en-US" sz="4000" b="1" u="sng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Contact: HAIM AVIOZ – </a:t>
            </a: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havioz@tiran.co.il</a:t>
            </a:r>
            <a:endParaRPr lang="en-US" sz="20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4654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9"/>
          <p:cNvSpPr>
            <a:spLocks noGrp="1" noChangeArrowheads="1"/>
          </p:cNvSpPr>
          <p:nvPr>
            <p:ph type="title" sz="quarter"/>
          </p:nvPr>
        </p:nvSpPr>
        <p:spPr>
          <a:xfrm>
            <a:off x="251520" y="332656"/>
            <a:ext cx="7793037" cy="1462087"/>
          </a:xfrm>
        </p:spPr>
        <p:txBody>
          <a:bodyPr/>
          <a:lstStyle/>
          <a:p>
            <a:pPr eaLnBrk="1" hangingPunct="1"/>
            <a:r>
              <a:rPr lang="en-US" sz="3000" b="1" u="sng" dirty="0" smtClean="0">
                <a:solidFill>
                  <a:schemeClr val="tx2"/>
                </a:solidFill>
              </a:rPr>
              <a:t>Core Activity:</a:t>
            </a:r>
          </a:p>
        </p:txBody>
      </p:sp>
      <p:sp>
        <p:nvSpPr>
          <p:cNvPr id="5123" name="Rectangle 11"/>
          <p:cNvSpPr>
            <a:spLocks noChangeArrowheads="1"/>
          </p:cNvSpPr>
          <p:nvPr/>
        </p:nvSpPr>
        <p:spPr bwMode="auto">
          <a:xfrm>
            <a:off x="468313" y="2560687"/>
            <a:ext cx="2801280" cy="2616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342900" indent="-342900">
              <a:buFont typeface="Arial" pitchFamily="34" charset="0"/>
              <a:buChar char="•"/>
              <a:tabLst>
                <a:tab pos="457200" algn="l"/>
              </a:tabLst>
            </a:pPr>
            <a:r>
              <a:rPr lang="en-US" sz="2400" dirty="0"/>
              <a:t> </a:t>
            </a:r>
            <a:r>
              <a:rPr lang="en-US" sz="2000" b="1" dirty="0" smtClean="0">
                <a:solidFill>
                  <a:srgbClr val="002060"/>
                </a:solidFill>
              </a:rPr>
              <a:t>Shipping Agency</a:t>
            </a:r>
            <a:endParaRPr lang="en-US" sz="2000" b="1" dirty="0">
              <a:solidFill>
                <a:srgbClr val="002060"/>
              </a:solidFill>
            </a:endParaRPr>
          </a:p>
          <a:p>
            <a:pPr marL="342900" indent="-342900">
              <a:buFont typeface="Arial" pitchFamily="34" charset="0"/>
              <a:buChar char="•"/>
              <a:tabLst>
                <a:tab pos="457200" algn="l"/>
              </a:tabLst>
            </a:pPr>
            <a:r>
              <a:rPr lang="en-US" sz="2000" b="1" dirty="0">
                <a:solidFill>
                  <a:srgbClr val="002060"/>
                </a:solidFill>
              </a:rPr>
              <a:t> Forwarding </a:t>
            </a:r>
          </a:p>
          <a:p>
            <a:pPr marL="342900" indent="-342900">
              <a:buFont typeface="Arial" pitchFamily="34" charset="0"/>
              <a:buChar char="•"/>
              <a:tabLst>
                <a:tab pos="457200" algn="l"/>
              </a:tabLst>
            </a:pPr>
            <a:r>
              <a:rPr lang="en-US" sz="2000" b="1" dirty="0">
                <a:solidFill>
                  <a:srgbClr val="002060"/>
                </a:solidFill>
              </a:rPr>
              <a:t> Customs Clearance</a:t>
            </a:r>
          </a:p>
          <a:p>
            <a:pPr marL="342900" indent="-342900">
              <a:buFont typeface="Arial" pitchFamily="34" charset="0"/>
              <a:buChar char="•"/>
              <a:tabLst>
                <a:tab pos="457200" algn="l"/>
              </a:tabLst>
            </a:pP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smtClean="0">
                <a:solidFill>
                  <a:srgbClr val="002060"/>
                </a:solidFill>
              </a:rPr>
              <a:t>Trading Agriproducts</a:t>
            </a:r>
            <a:endParaRPr lang="en-US" sz="2000" b="1" dirty="0">
              <a:solidFill>
                <a:srgbClr val="002060"/>
              </a:solidFill>
            </a:endParaRPr>
          </a:p>
          <a:p>
            <a:pPr marL="342900" indent="-342900">
              <a:buFont typeface="Arial" pitchFamily="34" charset="0"/>
              <a:buChar char="•"/>
              <a:tabLst>
                <a:tab pos="457200" algn="l"/>
              </a:tabLst>
            </a:pP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smtClean="0">
                <a:solidFill>
                  <a:srgbClr val="002060"/>
                </a:solidFill>
              </a:rPr>
              <a:t>Trading activity</a:t>
            </a:r>
            <a:endParaRPr lang="en-US" sz="2000" b="1" dirty="0">
              <a:solidFill>
                <a:srgbClr val="002060"/>
              </a:solidFill>
            </a:endParaRPr>
          </a:p>
          <a:p>
            <a:pPr marL="342900" indent="-342900">
              <a:buFont typeface="Arial" pitchFamily="34" charset="0"/>
              <a:buChar char="•"/>
              <a:tabLst>
                <a:tab pos="457200" algn="l"/>
              </a:tabLst>
            </a:pPr>
            <a:r>
              <a:rPr lang="en-US" sz="2000" b="1" dirty="0">
                <a:solidFill>
                  <a:srgbClr val="002060"/>
                </a:solidFill>
              </a:rPr>
              <a:t> Logistics Jordan</a:t>
            </a:r>
          </a:p>
          <a:p>
            <a:pPr marL="342900" indent="-342900">
              <a:buFont typeface="Arial" pitchFamily="34" charset="0"/>
              <a:buChar char="•"/>
              <a:tabLst>
                <a:tab pos="457200" algn="l"/>
              </a:tabLst>
            </a:pPr>
            <a:r>
              <a:rPr lang="en-US" sz="2000" b="1" dirty="0" smtClean="0">
                <a:solidFill>
                  <a:srgbClr val="002060"/>
                </a:solidFill>
              </a:rPr>
              <a:t> Aquaculture activity</a:t>
            </a:r>
            <a:endParaRPr lang="en-US" sz="2000" b="1" dirty="0">
              <a:solidFill>
                <a:srgbClr val="002060"/>
              </a:solidFill>
            </a:endParaRPr>
          </a:p>
          <a:p>
            <a:pPr marL="342900" indent="-342900">
              <a:buFont typeface="Arial" pitchFamily="34" charset="0"/>
              <a:buChar char="•"/>
              <a:tabLst>
                <a:tab pos="457200" algn="l"/>
              </a:tabLst>
            </a:pPr>
            <a:r>
              <a:rPr lang="en-US" sz="2000" b="1" dirty="0" smtClean="0">
                <a:solidFill>
                  <a:srgbClr val="002060"/>
                </a:solidFill>
              </a:rPr>
              <a:t> Projects </a:t>
            </a:r>
            <a:endParaRPr lang="en-US" sz="2000" b="1" dirty="0">
              <a:solidFill>
                <a:srgbClr val="002060"/>
              </a:solidFill>
            </a:endParaRPr>
          </a:p>
        </p:txBody>
      </p:sp>
      <p:pic>
        <p:nvPicPr>
          <p:cNvPr id="5124" name="Picture 127" descr="scilogo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4300" y="3644900"/>
            <a:ext cx="15240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128" descr="logoCTE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95738" y="4365625"/>
            <a:ext cx="1235075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132" descr="brand_apl_logo_INTERNAL USE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724525" y="2349500"/>
            <a:ext cx="1404938" cy="6477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127" name="Object 133"/>
          <p:cNvGraphicFramePr>
            <a:graphicFrameLocks noChangeAspect="1"/>
          </p:cNvGraphicFramePr>
          <p:nvPr/>
        </p:nvGraphicFramePr>
        <p:xfrm>
          <a:off x="5724525" y="4292600"/>
          <a:ext cx="1403350" cy="750888"/>
        </p:xfrm>
        <a:graphic>
          <a:graphicData uri="http://schemas.openxmlformats.org/presentationml/2006/ole">
            <p:oleObj spid="_x0000_s6176" name="Bitmap Image" r:id="rId8" imgW="2991268" imgH="1571844" progId="PBrush">
              <p:embed/>
            </p:oleObj>
          </a:graphicData>
        </a:graphic>
      </p:graphicFrame>
      <p:pic>
        <p:nvPicPr>
          <p:cNvPr id="5128" name="Picture 134" descr="APLL logo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525" y="3284538"/>
            <a:ext cx="140335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6" descr="Tiran%20New%20LOGO%20for%20letter%20head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63788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04399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4248472" y="2488828"/>
            <a:ext cx="493204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  <a:defRPr/>
            </a:pPr>
            <a:r>
              <a:rPr lang="en-US" sz="36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pitchFamily="34" charset="0"/>
              </a:rPr>
              <a:t>The </a:t>
            </a:r>
            <a:r>
              <a:rPr lang="en-US" sz="36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pitchFamily="34" charset="0"/>
              </a:rPr>
              <a:t>androgenic gland</a:t>
            </a:r>
            <a:r>
              <a:rPr lang="en-US" sz="36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pitchFamily="34" charset="0"/>
              </a:rPr>
              <a:t/>
            </a:r>
            <a:br>
              <a:rPr lang="en-US" sz="36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pitchFamily="34" charset="0"/>
              </a:rPr>
            </a:br>
            <a:r>
              <a:rPr lang="en-US" sz="36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pitchFamily="34" charset="0"/>
              </a:rPr>
              <a:t> </a:t>
            </a:r>
            <a:r>
              <a:rPr lang="en-US" sz="36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pitchFamily="34" charset="0"/>
              </a:rPr>
              <a:t>sex  differentiation </a:t>
            </a:r>
            <a:r>
              <a:rPr lang="en-US" sz="36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pitchFamily="34" charset="0"/>
              </a:rPr>
              <a:t>insulin </a:t>
            </a:r>
            <a:r>
              <a:rPr lang="en-US" sz="36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pitchFamily="34" charset="0"/>
              </a:rPr>
              <a:t/>
            </a:r>
            <a:br>
              <a:rPr lang="en-US" sz="36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pitchFamily="34" charset="0"/>
              </a:rPr>
            </a:br>
            <a:r>
              <a:rPr lang="en-US" sz="3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pitchFamily="34" charset="0"/>
              </a:rPr>
              <a:t>biotechnology</a:t>
            </a:r>
            <a:endParaRPr lang="en-US" sz="36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2052" name="Picture 4" descr="MacrobrachiumRosenbergiiF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338" y="2486025"/>
            <a:ext cx="426720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 descr="bann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5373216"/>
            <a:ext cx="433387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422212" y="476672"/>
            <a:ext cx="684046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Monosex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all-male culture</a:t>
            </a:r>
            <a:endParaRPr lang="he-IL" sz="4800" b="1" dirty="0"/>
          </a:p>
        </p:txBody>
      </p:sp>
    </p:spTree>
    <p:extLst>
      <p:ext uri="{BB962C8B-B14F-4D97-AF65-F5344CB8AC3E}">
        <p14:creationId xmlns:p14="http://schemas.microsoft.com/office/powerpoint/2010/main" xmlns="" val="916409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 eaLnBrk="1" hangingPunct="1"/>
            <a:r>
              <a:rPr lang="en-US" dirty="0" smtClean="0">
                <a:solidFill>
                  <a:schemeClr val="tx2"/>
                </a:solidFill>
              </a:rPr>
              <a:t>Increasing Yields of the Freshwater Prawn</a:t>
            </a:r>
          </a:p>
        </p:txBody>
      </p:sp>
      <p:sp>
        <p:nvSpPr>
          <p:cNvPr id="3075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solidFill>
                  <a:schemeClr val="accent1"/>
                </a:solidFill>
              </a:rPr>
              <a:t>Diagnostic tools and non-invasive intervention in the production of monosex populations</a:t>
            </a:r>
          </a:p>
          <a:p>
            <a:pPr eaLnBrk="1" hangingPunct="1">
              <a:lnSpc>
                <a:spcPct val="80000"/>
              </a:lnSpc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</a:pPr>
            <a:r>
              <a:rPr lang="en-US" sz="2400" b="1" dirty="0" smtClean="0">
                <a:solidFill>
                  <a:schemeClr val="tx2"/>
                </a:solidFill>
              </a:rPr>
              <a:t>Prof. Amir </a:t>
            </a:r>
            <a:r>
              <a:rPr lang="en-US" sz="2400" b="1" dirty="0">
                <a:solidFill>
                  <a:schemeClr val="tx2"/>
                </a:solidFill>
              </a:rPr>
              <a:t>S</a:t>
            </a:r>
            <a:r>
              <a:rPr lang="en-US" sz="2400" b="1" dirty="0" smtClean="0">
                <a:solidFill>
                  <a:schemeClr val="tx2"/>
                </a:solidFill>
              </a:rPr>
              <a:t>agi</a:t>
            </a:r>
          </a:p>
          <a:p>
            <a:pPr eaLnBrk="1" hangingPunct="1">
              <a:lnSpc>
                <a:spcPct val="80000"/>
              </a:lnSpc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1403170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5348" y="262280"/>
            <a:ext cx="8307388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400" b="1" dirty="0" smtClean="0">
                <a:solidFill>
                  <a:schemeClr val="tx2"/>
                </a:solidFill>
              </a:rPr>
              <a:t>Male Differentiation is Controlled by the Androgenic Gland</a:t>
            </a:r>
          </a:p>
        </p:txBody>
      </p:sp>
      <p:sp>
        <p:nvSpPr>
          <p:cNvPr id="8197" name="Rectangle 12"/>
          <p:cNvSpPr>
            <a:spLocks noChangeArrowheads="1"/>
          </p:cNvSpPr>
          <p:nvPr/>
        </p:nvSpPr>
        <p:spPr bwMode="auto">
          <a:xfrm>
            <a:off x="349250" y="1649413"/>
            <a:ext cx="3444875" cy="497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 rtl="0">
              <a:lnSpc>
                <a:spcPct val="80000"/>
              </a:lnSpc>
              <a:spcBef>
                <a:spcPct val="20000"/>
              </a:spcBef>
              <a:buClr>
                <a:srgbClr val="FF6600"/>
              </a:buClr>
              <a:buFontTx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The Androgenic gland (AG) mediates sex differentiation and growth rate</a:t>
            </a:r>
            <a:endParaRPr lang="en-GB" sz="2400" dirty="0">
              <a:solidFill>
                <a:schemeClr val="tx2"/>
              </a:solidFill>
            </a:endParaRPr>
          </a:p>
          <a:p>
            <a:pPr marL="342900" indent="-342900" algn="l" rtl="0">
              <a:lnSpc>
                <a:spcPct val="80000"/>
              </a:lnSpc>
              <a:spcBef>
                <a:spcPct val="20000"/>
              </a:spcBef>
              <a:buClr>
                <a:srgbClr val="FF6600"/>
              </a:buClr>
            </a:pPr>
            <a:endParaRPr lang="en-GB" sz="2400" dirty="0">
              <a:latin typeface="Verdana" pitchFamily="34" charset="0"/>
            </a:endParaRPr>
          </a:p>
          <a:p>
            <a:pPr marL="342900" indent="-342900" algn="l" rtl="0">
              <a:lnSpc>
                <a:spcPct val="80000"/>
              </a:lnSpc>
              <a:spcBef>
                <a:spcPct val="20000"/>
              </a:spcBef>
              <a:buClr>
                <a:srgbClr val="FF6600"/>
              </a:buClr>
              <a:buFontTx/>
              <a:buChar char="•"/>
            </a:pPr>
            <a:r>
              <a:rPr lang="en-GB" sz="2400" dirty="0">
                <a:solidFill>
                  <a:schemeClr val="tx2"/>
                </a:solidFill>
              </a:rPr>
              <a:t>Removal of AG results in males (neo-females) that are able to reproduce with normal males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44208" y="1683541"/>
            <a:ext cx="2183120" cy="363853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7944" y="1683541"/>
            <a:ext cx="2438400" cy="3638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66483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1296988" y="1446213"/>
            <a:ext cx="7037387" cy="5076825"/>
            <a:chOff x="3379" y="422"/>
            <a:chExt cx="2268" cy="2078"/>
          </a:xfrm>
        </p:grpSpPr>
        <p:pic>
          <p:nvPicPr>
            <p:cNvPr id="7" name="Picture 8" descr="maleandfemales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379" y="422"/>
              <a:ext cx="2268" cy="2078"/>
            </a:xfrm>
            <a:prstGeom prst="rect">
              <a:avLst/>
            </a:prstGeom>
            <a:noFill/>
            <a:ln w="31750" cmpd="thinThick">
              <a:solidFill>
                <a:srgbClr val="002060"/>
              </a:solidFill>
              <a:miter lim="800000"/>
              <a:headEnd/>
              <a:tailEnd/>
            </a:ln>
            <a:extLst/>
          </p:spPr>
        </p:pic>
        <p:sp>
          <p:nvSpPr>
            <p:cNvPr id="5146" name="Line 9"/>
            <p:cNvSpPr>
              <a:spLocks noChangeShapeType="1"/>
            </p:cNvSpPr>
            <p:nvPr/>
          </p:nvSpPr>
          <p:spPr bwMode="auto">
            <a:xfrm>
              <a:off x="5290" y="2372"/>
              <a:ext cx="205" cy="0"/>
            </a:xfrm>
            <a:prstGeom prst="line">
              <a:avLst/>
            </a:prstGeom>
            <a:noFill/>
            <a:ln w="31750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7" name="Text Box 10"/>
            <p:cNvSpPr txBox="1">
              <a:spLocks noChangeArrowheads="1"/>
            </p:cNvSpPr>
            <p:nvPr/>
          </p:nvSpPr>
          <p:spPr bwMode="auto">
            <a:xfrm>
              <a:off x="5091" y="2246"/>
              <a:ext cx="394" cy="150"/>
            </a:xfrm>
            <a:prstGeom prst="rect">
              <a:avLst/>
            </a:prstGeom>
            <a:noFill/>
            <a:ln w="9525">
              <a:solidFill>
                <a:srgbClr val="00206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2cm</a:t>
              </a:r>
            </a:p>
          </p:txBody>
        </p:sp>
      </p:grpSp>
      <p:graphicFrame>
        <p:nvGraphicFramePr>
          <p:cNvPr id="6" name="Chart 5"/>
          <p:cNvGraphicFramePr>
            <a:graphicFrameLocks/>
          </p:cNvGraphicFramePr>
          <p:nvPr/>
        </p:nvGraphicFramePr>
        <p:xfrm>
          <a:off x="63500" y="1422400"/>
          <a:ext cx="6838950" cy="5387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350" y="6450013"/>
            <a:ext cx="27193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Modified from Sagi </a:t>
            </a:r>
            <a:r>
              <a:rPr lang="en-US" sz="16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et al</a:t>
            </a:r>
            <a:r>
              <a:rPr lang="en-US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, 1986</a:t>
            </a:r>
            <a:endParaRPr lang="he-IL" sz="16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6351" y="-99392"/>
            <a:ext cx="9137650" cy="1400175"/>
          </a:xfrm>
          <a:prstGeom prst="rect">
            <a:avLst/>
          </a:prstGeom>
        </p:spPr>
        <p:txBody>
          <a:bodyPr anchor="ctr">
            <a:normAutofit fontScale="92500"/>
          </a:bodyPr>
          <a:lstStyle/>
          <a:p>
            <a:pPr algn="ctr" rtl="0">
              <a:defRPr/>
            </a:pPr>
            <a:r>
              <a:rPr lang="en-US" sz="36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Macrobrachium</a:t>
            </a:r>
            <a:r>
              <a:rPr lang="en-US" sz="3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rosenbergii 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dimorphic growth 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favor of 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all-male culture and selective harvest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5175" y="6096000"/>
            <a:ext cx="2354263" cy="584200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l" rtl="0">
              <a:defRPr/>
            </a:pP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* Includes only the marketable yields (≥30g)</a:t>
            </a:r>
            <a:endParaRPr lang="he-IL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Group 32"/>
          <p:cNvGrpSpPr>
            <a:grpSpLocks/>
          </p:cNvGrpSpPr>
          <p:nvPr/>
        </p:nvGrpSpPr>
        <p:grpSpPr bwMode="auto">
          <a:xfrm>
            <a:off x="3810000" y="2328863"/>
            <a:ext cx="2420938" cy="2586037"/>
            <a:chOff x="2286" y="1683"/>
            <a:chExt cx="1343" cy="1458"/>
          </a:xfrm>
        </p:grpSpPr>
        <p:grpSp>
          <p:nvGrpSpPr>
            <p:cNvPr id="5131" name="Group 14"/>
            <p:cNvGrpSpPr>
              <a:grpSpLocks/>
            </p:cNvGrpSpPr>
            <p:nvPr/>
          </p:nvGrpSpPr>
          <p:grpSpPr bwMode="auto">
            <a:xfrm>
              <a:off x="2286" y="1683"/>
              <a:ext cx="219" cy="224"/>
              <a:chOff x="2222" y="503"/>
              <a:chExt cx="256" cy="269"/>
            </a:xfrm>
          </p:grpSpPr>
          <p:sp>
            <p:nvSpPr>
              <p:cNvPr id="5143" name="Oval 15"/>
              <p:cNvSpPr>
                <a:spLocks noChangeArrowheads="1"/>
              </p:cNvSpPr>
              <p:nvPr/>
            </p:nvSpPr>
            <p:spPr bwMode="auto">
              <a:xfrm>
                <a:off x="2222" y="590"/>
                <a:ext cx="181" cy="182"/>
              </a:xfrm>
              <a:prstGeom prst="ellipse">
                <a:avLst/>
              </a:prstGeom>
              <a:noFill/>
              <a:ln w="28575">
                <a:solidFill>
                  <a:srgbClr val="F6BB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5144" name="Line 16"/>
              <p:cNvSpPr>
                <a:spLocks noChangeShapeType="1"/>
              </p:cNvSpPr>
              <p:nvPr/>
            </p:nvSpPr>
            <p:spPr bwMode="auto">
              <a:xfrm flipV="1">
                <a:off x="2377" y="503"/>
                <a:ext cx="101" cy="110"/>
              </a:xfrm>
              <a:prstGeom prst="line">
                <a:avLst/>
              </a:prstGeom>
              <a:noFill/>
              <a:ln w="28575">
                <a:solidFill>
                  <a:srgbClr val="F6BB00"/>
                </a:solidFill>
                <a:round/>
                <a:headEnd/>
                <a:tailEnd type="arrow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132" name="Group 17"/>
            <p:cNvGrpSpPr>
              <a:grpSpLocks/>
            </p:cNvGrpSpPr>
            <p:nvPr/>
          </p:nvGrpSpPr>
          <p:grpSpPr bwMode="auto">
            <a:xfrm>
              <a:off x="2926" y="2870"/>
              <a:ext cx="146" cy="271"/>
              <a:chOff x="824" y="646"/>
              <a:chExt cx="181" cy="317"/>
            </a:xfrm>
          </p:grpSpPr>
          <p:sp>
            <p:nvSpPr>
              <p:cNvPr id="5140" name="Oval 18"/>
              <p:cNvSpPr>
                <a:spLocks noChangeArrowheads="1"/>
              </p:cNvSpPr>
              <p:nvPr/>
            </p:nvSpPr>
            <p:spPr bwMode="auto">
              <a:xfrm>
                <a:off x="824" y="646"/>
                <a:ext cx="181" cy="182"/>
              </a:xfrm>
              <a:prstGeom prst="ellipse">
                <a:avLst/>
              </a:prstGeom>
              <a:noFill/>
              <a:ln w="28575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5141" name="Line 19"/>
              <p:cNvSpPr>
                <a:spLocks noChangeShapeType="1"/>
              </p:cNvSpPr>
              <p:nvPr/>
            </p:nvSpPr>
            <p:spPr bwMode="auto">
              <a:xfrm>
                <a:off x="914" y="827"/>
                <a:ext cx="0" cy="136"/>
              </a:xfrm>
              <a:prstGeom prst="line">
                <a:avLst/>
              </a:prstGeom>
              <a:noFill/>
              <a:ln w="28575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2" name="Line 20"/>
              <p:cNvSpPr>
                <a:spLocks noChangeShapeType="1"/>
              </p:cNvSpPr>
              <p:nvPr/>
            </p:nvSpPr>
            <p:spPr bwMode="auto">
              <a:xfrm flipV="1">
                <a:off x="846" y="891"/>
                <a:ext cx="136" cy="0"/>
              </a:xfrm>
              <a:prstGeom prst="line">
                <a:avLst/>
              </a:prstGeom>
              <a:noFill/>
              <a:ln w="28575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133" name="Group 25"/>
            <p:cNvGrpSpPr>
              <a:grpSpLocks/>
            </p:cNvGrpSpPr>
            <p:nvPr/>
          </p:nvGrpSpPr>
          <p:grpSpPr bwMode="auto">
            <a:xfrm>
              <a:off x="2998" y="2173"/>
              <a:ext cx="146" cy="271"/>
              <a:chOff x="824" y="646"/>
              <a:chExt cx="181" cy="317"/>
            </a:xfrm>
          </p:grpSpPr>
          <p:sp>
            <p:nvSpPr>
              <p:cNvPr id="5137" name="Oval 26"/>
              <p:cNvSpPr>
                <a:spLocks noChangeArrowheads="1"/>
              </p:cNvSpPr>
              <p:nvPr/>
            </p:nvSpPr>
            <p:spPr bwMode="auto">
              <a:xfrm>
                <a:off x="824" y="646"/>
                <a:ext cx="181" cy="182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5138" name="Line 27"/>
              <p:cNvSpPr>
                <a:spLocks noChangeShapeType="1"/>
              </p:cNvSpPr>
              <p:nvPr/>
            </p:nvSpPr>
            <p:spPr bwMode="auto">
              <a:xfrm>
                <a:off x="914" y="827"/>
                <a:ext cx="0" cy="1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9" name="Line 28"/>
              <p:cNvSpPr>
                <a:spLocks noChangeShapeType="1"/>
              </p:cNvSpPr>
              <p:nvPr/>
            </p:nvSpPr>
            <p:spPr bwMode="auto">
              <a:xfrm flipV="1">
                <a:off x="846" y="891"/>
                <a:ext cx="13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134" name="Group 29"/>
            <p:cNvGrpSpPr>
              <a:grpSpLocks/>
            </p:cNvGrpSpPr>
            <p:nvPr/>
          </p:nvGrpSpPr>
          <p:grpSpPr bwMode="auto">
            <a:xfrm>
              <a:off x="3410" y="2102"/>
              <a:ext cx="219" cy="224"/>
              <a:chOff x="2222" y="503"/>
              <a:chExt cx="256" cy="269"/>
            </a:xfrm>
          </p:grpSpPr>
          <p:sp>
            <p:nvSpPr>
              <p:cNvPr id="5135" name="Oval 30"/>
              <p:cNvSpPr>
                <a:spLocks noChangeArrowheads="1"/>
              </p:cNvSpPr>
              <p:nvPr/>
            </p:nvSpPr>
            <p:spPr bwMode="auto">
              <a:xfrm>
                <a:off x="2222" y="590"/>
                <a:ext cx="181" cy="182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5136" name="Line 31"/>
              <p:cNvSpPr>
                <a:spLocks noChangeShapeType="1"/>
              </p:cNvSpPr>
              <p:nvPr/>
            </p:nvSpPr>
            <p:spPr bwMode="auto">
              <a:xfrm flipV="1">
                <a:off x="2377" y="503"/>
                <a:ext cx="101" cy="11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arrow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6540500" y="3309938"/>
            <a:ext cx="24860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~60% higher income</a:t>
            </a:r>
          </a:p>
          <a:p>
            <a:pPr algn="l">
              <a:defRPr/>
            </a:pPr>
            <a:r>
              <a:rPr lang="en-US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Field study in India</a:t>
            </a:r>
          </a:p>
          <a:p>
            <a:pPr algn="l">
              <a:defRPr/>
            </a:pPr>
            <a:r>
              <a:rPr lang="en-US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Nair </a:t>
            </a:r>
            <a:r>
              <a:rPr lang="en-US" sz="16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et al., </a:t>
            </a:r>
            <a:r>
              <a:rPr lang="en-US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2006</a:t>
            </a:r>
            <a:endParaRPr lang="he-IL" sz="16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330825" y="3071813"/>
            <a:ext cx="4826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600">
                <a:latin typeface="Times New Roman" pitchFamily="18" charset="0"/>
                <a:cs typeface="Times New Roman" pitchFamily="18" charset="0"/>
              </a:rPr>
              <a:t>&amp;</a:t>
            </a:r>
            <a:endParaRPr lang="he-IL" sz="26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59538" y="1712913"/>
            <a:ext cx="2146300" cy="1609725"/>
          </a:xfrm>
          <a:prstGeom prst="rect">
            <a:avLst/>
          </a:prstGeom>
          <a:ln w="31750" cmpd="thinThick">
            <a:solidFill>
              <a:schemeClr val="tx1">
                <a:lumMod val="85000"/>
                <a:lumOff val="15000"/>
              </a:schemeClr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86678735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48148E-6 L 0.29636 0.13449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09" y="671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</p:cBhvr>
                                      <p:by x="30000" y="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3" grpId="0"/>
      <p:bldP spid="13" grpId="0"/>
      <p:bldP spid="32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23838" y="160338"/>
            <a:ext cx="7026275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400" b="1" dirty="0" smtClean="0">
                <a:solidFill>
                  <a:schemeClr val="tx2"/>
                </a:solidFill>
              </a:rPr>
              <a:t>Development Rational for a Novel Non-invasive Technology for Male Switching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550" y="1571625"/>
            <a:ext cx="8837613" cy="5257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solidFill>
                  <a:schemeClr val="tx2"/>
                </a:solidFill>
              </a:rPr>
              <a:t>Current micro-surgery technology, active in several sites in the Far East, serves as a proof-of-concept.</a:t>
            </a:r>
            <a:br>
              <a:rPr lang="en-US" sz="2400" dirty="0" smtClean="0">
                <a:solidFill>
                  <a:schemeClr val="tx2"/>
                </a:solidFill>
              </a:rPr>
            </a:br>
            <a:r>
              <a:rPr lang="en-US" sz="2400" dirty="0" smtClean="0">
                <a:solidFill>
                  <a:schemeClr val="tx2"/>
                </a:solidFill>
              </a:rPr>
              <a:t>This invasive technology is limited by: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solidFill>
                  <a:schemeClr val="tx2"/>
                </a:solidFill>
              </a:rPr>
              <a:t>Skillful labor intensive requirements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solidFill>
                  <a:schemeClr val="tx2"/>
                </a:solidFill>
              </a:rPr>
              <a:t>Lacks easy to use diagnostic and quality assurance tools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sz="2400" dirty="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solidFill>
                  <a:schemeClr val="tx2"/>
                </a:solidFill>
              </a:rPr>
              <a:t>The Novel non-invasive technology will include: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solidFill>
                  <a:schemeClr val="tx2"/>
                </a:solidFill>
              </a:rPr>
              <a:t>Diagnostic tool for sex identification and quality assurance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solidFill>
                  <a:schemeClr val="tx2"/>
                </a:solidFill>
              </a:rPr>
              <a:t>Food mediated agent, non-genetically modified organism (GMO), for sex alteration 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>
                <a:solidFill>
                  <a:schemeClr val="tx2"/>
                </a:solidFill>
              </a:rPr>
              <a:t>Based on our scientific knowledge of AG gene function</a:t>
            </a:r>
          </a:p>
        </p:txBody>
      </p:sp>
    </p:spTree>
    <p:extLst>
      <p:ext uri="{BB962C8B-B14F-4D97-AF65-F5344CB8AC3E}">
        <p14:creationId xmlns:p14="http://schemas.microsoft.com/office/powerpoint/2010/main" xmlns="" val="2967086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39"/>
          <p:cNvGrpSpPr>
            <a:grpSpLocks/>
          </p:cNvGrpSpPr>
          <p:nvPr/>
        </p:nvGrpSpPr>
        <p:grpSpPr bwMode="auto">
          <a:xfrm>
            <a:off x="4540250" y="1612900"/>
            <a:ext cx="3892550" cy="5173663"/>
            <a:chOff x="912" y="-12"/>
            <a:chExt cx="3458" cy="4127"/>
          </a:xfrm>
        </p:grpSpPr>
        <p:grpSp>
          <p:nvGrpSpPr>
            <p:cNvPr id="9222" name="Group 2"/>
            <p:cNvGrpSpPr>
              <a:grpSpLocks/>
            </p:cNvGrpSpPr>
            <p:nvPr/>
          </p:nvGrpSpPr>
          <p:grpSpPr bwMode="auto">
            <a:xfrm>
              <a:off x="2693" y="2503"/>
              <a:ext cx="528" cy="866"/>
              <a:chOff x="2661" y="2135"/>
              <a:chExt cx="528" cy="866"/>
            </a:xfrm>
          </p:grpSpPr>
          <p:sp>
            <p:nvSpPr>
              <p:cNvPr id="9255" name="Oval 3"/>
              <p:cNvSpPr>
                <a:spLocks noChangeArrowheads="1"/>
              </p:cNvSpPr>
              <p:nvPr/>
            </p:nvSpPr>
            <p:spPr bwMode="auto">
              <a:xfrm>
                <a:off x="2661" y="2135"/>
                <a:ext cx="528" cy="508"/>
              </a:xfrm>
              <a:prstGeom prst="ellipse">
                <a:avLst/>
              </a:prstGeom>
              <a:solidFill>
                <a:srgbClr val="FFFF99"/>
              </a:solidFill>
              <a:ln w="25400">
                <a:solidFill>
                  <a:srgbClr val="FF99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sz="2800" b="1">
                    <a:solidFill>
                      <a:srgbClr val="000000"/>
                    </a:solidFill>
                    <a:latin typeface="Arial Unicode MS" pitchFamily="34" charset="-128"/>
                    <a:cs typeface="Times New Roman" pitchFamily="18" charset="0"/>
                  </a:rPr>
                  <a:t> </a:t>
                </a:r>
                <a:r>
                  <a:rPr lang="en-US" sz="2800" b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Neo </a:t>
                </a:r>
              </a:p>
              <a:p>
                <a:pPr algn="ctr" eaLnBrk="0" hangingPunct="0"/>
                <a:r>
                  <a:rPr lang="en-US" sz="1400" b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ZZ</a:t>
                </a:r>
              </a:p>
            </p:txBody>
          </p:sp>
          <p:sp>
            <p:nvSpPr>
              <p:cNvPr id="9256" name="Line 4"/>
              <p:cNvSpPr>
                <a:spLocks noChangeShapeType="1"/>
              </p:cNvSpPr>
              <p:nvPr/>
            </p:nvSpPr>
            <p:spPr bwMode="auto">
              <a:xfrm flipH="1">
                <a:off x="2933" y="2649"/>
                <a:ext cx="0" cy="352"/>
              </a:xfrm>
              <a:prstGeom prst="line">
                <a:avLst/>
              </a:prstGeom>
              <a:noFill/>
              <a:ln w="50800">
                <a:solidFill>
                  <a:srgbClr val="FF99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9257" name="Line 5"/>
              <p:cNvSpPr>
                <a:spLocks noChangeShapeType="1"/>
              </p:cNvSpPr>
              <p:nvPr/>
            </p:nvSpPr>
            <p:spPr bwMode="auto">
              <a:xfrm>
                <a:off x="2757" y="2805"/>
                <a:ext cx="352" cy="0"/>
              </a:xfrm>
              <a:prstGeom prst="line">
                <a:avLst/>
              </a:prstGeom>
              <a:noFill/>
              <a:ln w="50800">
                <a:solidFill>
                  <a:srgbClr val="FF99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</p:grpSp>
        <p:grpSp>
          <p:nvGrpSpPr>
            <p:cNvPr id="9223" name="Group 6"/>
            <p:cNvGrpSpPr>
              <a:grpSpLocks/>
            </p:cNvGrpSpPr>
            <p:nvPr/>
          </p:nvGrpSpPr>
          <p:grpSpPr bwMode="auto">
            <a:xfrm>
              <a:off x="3675" y="2334"/>
              <a:ext cx="695" cy="683"/>
              <a:chOff x="3252" y="1717"/>
              <a:chExt cx="695" cy="683"/>
            </a:xfrm>
          </p:grpSpPr>
          <p:sp>
            <p:nvSpPr>
              <p:cNvPr id="9250" name="Oval 7"/>
              <p:cNvSpPr>
                <a:spLocks noChangeArrowheads="1"/>
              </p:cNvSpPr>
              <p:nvPr/>
            </p:nvSpPr>
            <p:spPr bwMode="auto">
              <a:xfrm>
                <a:off x="3252" y="1896"/>
                <a:ext cx="513" cy="504"/>
              </a:xfrm>
              <a:prstGeom prst="ellipse">
                <a:avLst/>
              </a:prstGeom>
              <a:solidFill>
                <a:srgbClr val="FFFF99"/>
              </a:solidFill>
              <a:ln w="25400">
                <a:solidFill>
                  <a:srgbClr val="FFFF99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sz="1400" b="1">
                    <a:solidFill>
                      <a:srgbClr val="000000"/>
                    </a:solidFill>
                    <a:latin typeface="Times New Roman" pitchFamily="18" charset="0"/>
                  </a:rPr>
                  <a:t>ZZ </a:t>
                </a:r>
              </a:p>
            </p:txBody>
          </p:sp>
          <p:grpSp>
            <p:nvGrpSpPr>
              <p:cNvPr id="9251" name="Group 8"/>
              <p:cNvGrpSpPr>
                <a:grpSpLocks/>
              </p:cNvGrpSpPr>
              <p:nvPr/>
            </p:nvGrpSpPr>
            <p:grpSpPr bwMode="auto">
              <a:xfrm>
                <a:off x="3680" y="1717"/>
                <a:ext cx="267" cy="263"/>
                <a:chOff x="3680" y="1717"/>
                <a:chExt cx="267" cy="263"/>
              </a:xfrm>
            </p:grpSpPr>
            <p:sp>
              <p:nvSpPr>
                <p:cNvPr id="9252" name="Line 9"/>
                <p:cNvSpPr>
                  <a:spLocks noChangeShapeType="1"/>
                </p:cNvSpPr>
                <p:nvPr/>
              </p:nvSpPr>
              <p:spPr bwMode="auto">
                <a:xfrm flipV="1">
                  <a:off x="3680" y="1728"/>
                  <a:ext cx="256" cy="252"/>
                </a:xfrm>
                <a:prstGeom prst="line">
                  <a:avLst/>
                </a:prstGeom>
                <a:noFill/>
                <a:ln w="50800">
                  <a:solidFill>
                    <a:srgbClr val="FFFF99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e-IL"/>
                </a:p>
              </p:txBody>
            </p:sp>
            <p:sp>
              <p:nvSpPr>
                <p:cNvPr id="9253" name="Line 10"/>
                <p:cNvSpPr>
                  <a:spLocks noChangeShapeType="1"/>
                </p:cNvSpPr>
                <p:nvPr/>
              </p:nvSpPr>
              <p:spPr bwMode="auto">
                <a:xfrm>
                  <a:off x="3936" y="1717"/>
                  <a:ext cx="0" cy="252"/>
                </a:xfrm>
                <a:prstGeom prst="line">
                  <a:avLst/>
                </a:prstGeom>
                <a:noFill/>
                <a:ln w="50800">
                  <a:solidFill>
                    <a:srgbClr val="FFFF99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e-IL"/>
                </a:p>
              </p:txBody>
            </p:sp>
            <p:sp>
              <p:nvSpPr>
                <p:cNvPr id="9254" name="Line 11"/>
                <p:cNvSpPr>
                  <a:spLocks noChangeShapeType="1"/>
                </p:cNvSpPr>
                <p:nvPr/>
              </p:nvSpPr>
              <p:spPr bwMode="auto">
                <a:xfrm flipH="1">
                  <a:off x="3691" y="1728"/>
                  <a:ext cx="256" cy="0"/>
                </a:xfrm>
                <a:prstGeom prst="line">
                  <a:avLst/>
                </a:prstGeom>
                <a:noFill/>
                <a:ln w="50800">
                  <a:solidFill>
                    <a:srgbClr val="FFFF99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e-IL"/>
                </a:p>
              </p:txBody>
            </p:sp>
          </p:grpSp>
        </p:grpSp>
        <p:sp>
          <p:nvSpPr>
            <p:cNvPr id="9224" name="Text Box 12"/>
            <p:cNvSpPr txBox="1">
              <a:spLocks noChangeArrowheads="1"/>
            </p:cNvSpPr>
            <p:nvPr/>
          </p:nvSpPr>
          <p:spPr bwMode="auto">
            <a:xfrm>
              <a:off x="3197" y="2628"/>
              <a:ext cx="359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2400">
                  <a:solidFill>
                    <a:srgbClr val="CC6600"/>
                  </a:solidFill>
                  <a:latin typeface="Times New Roman" pitchFamily="18" charset="0"/>
                </a:rPr>
                <a:t>X</a:t>
              </a:r>
            </a:p>
          </p:txBody>
        </p:sp>
        <p:grpSp>
          <p:nvGrpSpPr>
            <p:cNvPr id="9225" name="Group 13"/>
            <p:cNvGrpSpPr>
              <a:grpSpLocks/>
            </p:cNvGrpSpPr>
            <p:nvPr/>
          </p:nvGrpSpPr>
          <p:grpSpPr bwMode="auto">
            <a:xfrm>
              <a:off x="1722" y="1475"/>
              <a:ext cx="528" cy="868"/>
              <a:chOff x="1761" y="1051"/>
              <a:chExt cx="528" cy="868"/>
            </a:xfrm>
          </p:grpSpPr>
          <p:sp>
            <p:nvSpPr>
              <p:cNvPr id="9247" name="Oval 14"/>
              <p:cNvSpPr>
                <a:spLocks noChangeArrowheads="1"/>
              </p:cNvSpPr>
              <p:nvPr/>
            </p:nvSpPr>
            <p:spPr bwMode="auto">
              <a:xfrm>
                <a:off x="1761" y="1051"/>
                <a:ext cx="528" cy="508"/>
              </a:xfrm>
              <a:prstGeom prst="ellipse">
                <a:avLst/>
              </a:prstGeom>
              <a:solidFill>
                <a:srgbClr val="FF99FF"/>
              </a:solidFill>
              <a:ln w="25400">
                <a:solidFill>
                  <a:srgbClr val="FF99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sz="2800" b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50% </a:t>
                </a:r>
              </a:p>
              <a:p>
                <a:pPr algn="ctr" eaLnBrk="0" hangingPunct="0"/>
                <a:r>
                  <a:rPr lang="en-US" sz="1400" b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WZ</a:t>
                </a:r>
              </a:p>
            </p:txBody>
          </p:sp>
          <p:sp>
            <p:nvSpPr>
              <p:cNvPr id="9248" name="Line 15"/>
              <p:cNvSpPr>
                <a:spLocks noChangeShapeType="1"/>
              </p:cNvSpPr>
              <p:nvPr/>
            </p:nvSpPr>
            <p:spPr bwMode="auto">
              <a:xfrm>
                <a:off x="2025" y="1559"/>
                <a:ext cx="0" cy="360"/>
              </a:xfrm>
              <a:prstGeom prst="line">
                <a:avLst/>
              </a:prstGeom>
              <a:noFill/>
              <a:ln w="50800">
                <a:solidFill>
                  <a:srgbClr val="FF99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9249" name="Line 16"/>
              <p:cNvSpPr>
                <a:spLocks noChangeShapeType="1"/>
              </p:cNvSpPr>
              <p:nvPr/>
            </p:nvSpPr>
            <p:spPr bwMode="auto">
              <a:xfrm>
                <a:off x="1849" y="1729"/>
                <a:ext cx="352" cy="0"/>
              </a:xfrm>
              <a:prstGeom prst="line">
                <a:avLst/>
              </a:prstGeom>
              <a:noFill/>
              <a:ln w="50800">
                <a:solidFill>
                  <a:srgbClr val="FF99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</p:grpSp>
        <p:grpSp>
          <p:nvGrpSpPr>
            <p:cNvPr id="9226" name="Group 17"/>
            <p:cNvGrpSpPr>
              <a:grpSpLocks/>
            </p:cNvGrpSpPr>
            <p:nvPr/>
          </p:nvGrpSpPr>
          <p:grpSpPr bwMode="auto">
            <a:xfrm>
              <a:off x="2693" y="1327"/>
              <a:ext cx="695" cy="683"/>
              <a:chOff x="3252" y="1717"/>
              <a:chExt cx="695" cy="683"/>
            </a:xfrm>
          </p:grpSpPr>
          <p:sp>
            <p:nvSpPr>
              <p:cNvPr id="9242" name="Oval 18"/>
              <p:cNvSpPr>
                <a:spLocks noChangeArrowheads="1"/>
              </p:cNvSpPr>
              <p:nvPr/>
            </p:nvSpPr>
            <p:spPr bwMode="auto">
              <a:xfrm>
                <a:off x="3252" y="1896"/>
                <a:ext cx="513" cy="504"/>
              </a:xfrm>
              <a:prstGeom prst="ellipse">
                <a:avLst/>
              </a:prstGeom>
              <a:solidFill>
                <a:srgbClr val="FFFF99"/>
              </a:solidFill>
              <a:ln w="25400">
                <a:solidFill>
                  <a:srgbClr val="FFFF99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sz="2800" b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50%</a:t>
                </a:r>
              </a:p>
              <a:p>
                <a:pPr algn="ctr" eaLnBrk="0" hangingPunct="0"/>
                <a:r>
                  <a:rPr lang="en-US" sz="1400" b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ZZ</a:t>
                </a:r>
              </a:p>
            </p:txBody>
          </p:sp>
          <p:grpSp>
            <p:nvGrpSpPr>
              <p:cNvPr id="9243" name="Group 19"/>
              <p:cNvGrpSpPr>
                <a:grpSpLocks/>
              </p:cNvGrpSpPr>
              <p:nvPr/>
            </p:nvGrpSpPr>
            <p:grpSpPr bwMode="auto">
              <a:xfrm>
                <a:off x="3680" y="1717"/>
                <a:ext cx="267" cy="263"/>
                <a:chOff x="3680" y="1717"/>
                <a:chExt cx="267" cy="263"/>
              </a:xfrm>
            </p:grpSpPr>
            <p:sp>
              <p:nvSpPr>
                <p:cNvPr id="9244" name="Line 20"/>
                <p:cNvSpPr>
                  <a:spLocks noChangeShapeType="1"/>
                </p:cNvSpPr>
                <p:nvPr/>
              </p:nvSpPr>
              <p:spPr bwMode="auto">
                <a:xfrm flipV="1">
                  <a:off x="3680" y="1728"/>
                  <a:ext cx="256" cy="252"/>
                </a:xfrm>
                <a:prstGeom prst="line">
                  <a:avLst/>
                </a:prstGeom>
                <a:noFill/>
                <a:ln w="50800">
                  <a:solidFill>
                    <a:srgbClr val="FFFF99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e-IL"/>
                </a:p>
              </p:txBody>
            </p:sp>
            <p:sp>
              <p:nvSpPr>
                <p:cNvPr id="9245" name="Line 21"/>
                <p:cNvSpPr>
                  <a:spLocks noChangeShapeType="1"/>
                </p:cNvSpPr>
                <p:nvPr/>
              </p:nvSpPr>
              <p:spPr bwMode="auto">
                <a:xfrm>
                  <a:off x="3936" y="1717"/>
                  <a:ext cx="0" cy="252"/>
                </a:xfrm>
                <a:prstGeom prst="line">
                  <a:avLst/>
                </a:prstGeom>
                <a:noFill/>
                <a:ln w="50800">
                  <a:solidFill>
                    <a:srgbClr val="FFFF99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e-IL"/>
                </a:p>
              </p:txBody>
            </p:sp>
            <p:sp>
              <p:nvSpPr>
                <p:cNvPr id="9246" name="Line 22"/>
                <p:cNvSpPr>
                  <a:spLocks noChangeShapeType="1"/>
                </p:cNvSpPr>
                <p:nvPr/>
              </p:nvSpPr>
              <p:spPr bwMode="auto">
                <a:xfrm flipH="1">
                  <a:off x="3691" y="1728"/>
                  <a:ext cx="256" cy="0"/>
                </a:xfrm>
                <a:prstGeom prst="line">
                  <a:avLst/>
                </a:prstGeom>
                <a:noFill/>
                <a:ln w="50800">
                  <a:solidFill>
                    <a:srgbClr val="FFFF99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e-IL"/>
                </a:p>
              </p:txBody>
            </p:sp>
          </p:grpSp>
        </p:grpSp>
        <p:sp>
          <p:nvSpPr>
            <p:cNvPr id="9227" name="AutoShape 23"/>
            <p:cNvSpPr>
              <a:spLocks noChangeArrowheads="1"/>
            </p:cNvSpPr>
            <p:nvPr/>
          </p:nvSpPr>
          <p:spPr bwMode="auto">
            <a:xfrm>
              <a:off x="2379" y="1185"/>
              <a:ext cx="210" cy="310"/>
            </a:xfrm>
            <a:prstGeom prst="downArrow">
              <a:avLst>
                <a:gd name="adj1" fmla="val 13361"/>
                <a:gd name="adj2" fmla="val 36905"/>
              </a:avLst>
            </a:prstGeom>
            <a:solidFill>
              <a:schemeClr val="accent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9228" name="AutoShape 24"/>
            <p:cNvSpPr>
              <a:spLocks noChangeArrowheads="1"/>
            </p:cNvSpPr>
            <p:nvPr/>
          </p:nvSpPr>
          <p:spPr bwMode="auto">
            <a:xfrm>
              <a:off x="3329" y="3141"/>
              <a:ext cx="210" cy="310"/>
            </a:xfrm>
            <a:prstGeom prst="downArrow">
              <a:avLst>
                <a:gd name="adj1" fmla="val 13361"/>
                <a:gd name="adj2" fmla="val 36905"/>
              </a:avLst>
            </a:prstGeom>
            <a:solidFill>
              <a:schemeClr val="accent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e-IL"/>
            </a:p>
          </p:txBody>
        </p:sp>
        <p:grpSp>
          <p:nvGrpSpPr>
            <p:cNvPr id="9229" name="Group 25"/>
            <p:cNvGrpSpPr>
              <a:grpSpLocks/>
            </p:cNvGrpSpPr>
            <p:nvPr/>
          </p:nvGrpSpPr>
          <p:grpSpPr bwMode="auto">
            <a:xfrm>
              <a:off x="3122" y="3464"/>
              <a:ext cx="711" cy="651"/>
              <a:chOff x="2706" y="3464"/>
              <a:chExt cx="711" cy="651"/>
            </a:xfrm>
          </p:grpSpPr>
          <p:sp>
            <p:nvSpPr>
              <p:cNvPr id="9237" name="Oval 26"/>
              <p:cNvSpPr>
                <a:spLocks noChangeArrowheads="1"/>
              </p:cNvSpPr>
              <p:nvPr/>
            </p:nvSpPr>
            <p:spPr bwMode="auto">
              <a:xfrm>
                <a:off x="2706" y="3611"/>
                <a:ext cx="513" cy="504"/>
              </a:xfrm>
              <a:prstGeom prst="ellipse">
                <a:avLst/>
              </a:prstGeom>
              <a:solidFill>
                <a:srgbClr val="FFFF99"/>
              </a:solidFill>
              <a:ln w="25400">
                <a:solidFill>
                  <a:srgbClr val="FFFF99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pPr algn="ctr" eaLnBrk="0" hangingPunct="0"/>
                <a:r>
                  <a:rPr lang="en-US" sz="2400" b="1">
                    <a:solidFill>
                      <a:srgbClr val="000000"/>
                    </a:solidFill>
                    <a:latin typeface="Times New Roman" pitchFamily="18" charset="0"/>
                  </a:rPr>
                  <a:t> 100 %</a:t>
                </a:r>
                <a:r>
                  <a:rPr lang="en-US" sz="2800">
                    <a:solidFill>
                      <a:srgbClr val="000000"/>
                    </a:solidFill>
                    <a:latin typeface="Times New Roman" pitchFamily="18" charset="0"/>
                  </a:rPr>
                  <a:t> </a:t>
                </a:r>
              </a:p>
              <a:p>
                <a:pPr algn="ctr" eaLnBrk="0" hangingPunct="0"/>
                <a:r>
                  <a:rPr lang="en-US" sz="1400" b="1">
                    <a:solidFill>
                      <a:srgbClr val="000000"/>
                    </a:solidFill>
                    <a:latin typeface="Times New Roman" pitchFamily="18" charset="0"/>
                  </a:rPr>
                  <a:t>ZZ</a:t>
                </a:r>
              </a:p>
            </p:txBody>
          </p:sp>
          <p:grpSp>
            <p:nvGrpSpPr>
              <p:cNvPr id="9238" name="Group 27"/>
              <p:cNvGrpSpPr>
                <a:grpSpLocks/>
              </p:cNvGrpSpPr>
              <p:nvPr/>
            </p:nvGrpSpPr>
            <p:grpSpPr bwMode="auto">
              <a:xfrm>
                <a:off x="3150" y="3464"/>
                <a:ext cx="267" cy="263"/>
                <a:chOff x="3680" y="1717"/>
                <a:chExt cx="267" cy="263"/>
              </a:xfrm>
            </p:grpSpPr>
            <p:sp>
              <p:nvSpPr>
                <p:cNvPr id="9239" name="Line 28"/>
                <p:cNvSpPr>
                  <a:spLocks noChangeShapeType="1"/>
                </p:cNvSpPr>
                <p:nvPr/>
              </p:nvSpPr>
              <p:spPr bwMode="auto">
                <a:xfrm flipV="1">
                  <a:off x="3680" y="1728"/>
                  <a:ext cx="256" cy="252"/>
                </a:xfrm>
                <a:prstGeom prst="line">
                  <a:avLst/>
                </a:prstGeom>
                <a:noFill/>
                <a:ln w="50800">
                  <a:solidFill>
                    <a:srgbClr val="FFFF99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e-IL"/>
                </a:p>
              </p:txBody>
            </p:sp>
            <p:sp>
              <p:nvSpPr>
                <p:cNvPr id="9240" name="Line 29"/>
                <p:cNvSpPr>
                  <a:spLocks noChangeShapeType="1"/>
                </p:cNvSpPr>
                <p:nvPr/>
              </p:nvSpPr>
              <p:spPr bwMode="auto">
                <a:xfrm>
                  <a:off x="3936" y="1717"/>
                  <a:ext cx="0" cy="252"/>
                </a:xfrm>
                <a:prstGeom prst="line">
                  <a:avLst/>
                </a:prstGeom>
                <a:noFill/>
                <a:ln w="50800">
                  <a:solidFill>
                    <a:srgbClr val="FFFF99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e-IL"/>
                </a:p>
              </p:txBody>
            </p:sp>
            <p:sp>
              <p:nvSpPr>
                <p:cNvPr id="9241" name="Line 30"/>
                <p:cNvSpPr>
                  <a:spLocks noChangeShapeType="1"/>
                </p:cNvSpPr>
                <p:nvPr/>
              </p:nvSpPr>
              <p:spPr bwMode="auto">
                <a:xfrm flipH="1">
                  <a:off x="3691" y="1728"/>
                  <a:ext cx="256" cy="0"/>
                </a:xfrm>
                <a:prstGeom prst="line">
                  <a:avLst/>
                </a:prstGeom>
                <a:noFill/>
                <a:ln w="50800">
                  <a:solidFill>
                    <a:srgbClr val="FFFF99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he-IL"/>
                </a:p>
              </p:txBody>
            </p:sp>
          </p:grpSp>
        </p:grpSp>
        <p:sp>
          <p:nvSpPr>
            <p:cNvPr id="9230" name="AutoShape 32"/>
            <p:cNvSpPr>
              <a:spLocks noChangeArrowheads="1"/>
            </p:cNvSpPr>
            <p:nvPr/>
          </p:nvSpPr>
          <p:spPr bwMode="auto">
            <a:xfrm>
              <a:off x="2858" y="2107"/>
              <a:ext cx="210" cy="310"/>
            </a:xfrm>
            <a:prstGeom prst="downArrow">
              <a:avLst>
                <a:gd name="adj1" fmla="val 13361"/>
                <a:gd name="adj2" fmla="val 36905"/>
              </a:avLst>
            </a:prstGeom>
            <a:solidFill>
              <a:schemeClr val="accent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9231" name="Text Box 33"/>
            <p:cNvSpPr txBox="1">
              <a:spLocks noChangeArrowheads="1"/>
            </p:cNvSpPr>
            <p:nvPr/>
          </p:nvSpPr>
          <p:spPr bwMode="auto">
            <a:xfrm>
              <a:off x="3144" y="1639"/>
              <a:ext cx="707" cy="2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dirty="0">
                  <a:sym typeface="Wingdings 2" pitchFamily="18" charset="2"/>
                </a:rPr>
                <a:t></a:t>
              </a:r>
              <a:r>
                <a:rPr lang="en-US" b="1" dirty="0">
                  <a:solidFill>
                    <a:schemeClr val="tx2"/>
                  </a:solidFill>
                  <a:sym typeface="Wingdings 2" pitchFamily="18" charset="2"/>
                </a:rPr>
                <a:t>AG</a:t>
              </a:r>
            </a:p>
          </p:txBody>
        </p:sp>
        <p:grpSp>
          <p:nvGrpSpPr>
            <p:cNvPr id="9232" name="Group 34"/>
            <p:cNvGrpSpPr>
              <a:grpSpLocks/>
            </p:cNvGrpSpPr>
            <p:nvPr/>
          </p:nvGrpSpPr>
          <p:grpSpPr bwMode="auto">
            <a:xfrm>
              <a:off x="912" y="-12"/>
              <a:ext cx="3378" cy="1195"/>
              <a:chOff x="912" y="-12"/>
              <a:chExt cx="3378" cy="1195"/>
            </a:xfrm>
          </p:grpSpPr>
          <p:grpSp>
            <p:nvGrpSpPr>
              <p:cNvPr id="9233" name="Group 35"/>
              <p:cNvGrpSpPr>
                <a:grpSpLocks/>
              </p:cNvGrpSpPr>
              <p:nvPr/>
            </p:nvGrpSpPr>
            <p:grpSpPr bwMode="auto">
              <a:xfrm>
                <a:off x="912" y="-12"/>
                <a:ext cx="3378" cy="1195"/>
                <a:chOff x="912" y="-12"/>
                <a:chExt cx="3378" cy="1195"/>
              </a:xfrm>
            </p:grpSpPr>
            <p:pic>
              <p:nvPicPr>
                <p:cNvPr id="9235" name="Picture 36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12" y="0"/>
                  <a:ext cx="3378" cy="1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128037" name="Text Box 37"/>
                <p:cNvSpPr txBox="1">
                  <a:spLocks noChangeArrowheads="1"/>
                </p:cNvSpPr>
                <p:nvPr/>
              </p:nvSpPr>
              <p:spPr bwMode="auto">
                <a:xfrm>
                  <a:off x="2740" y="-12"/>
                  <a:ext cx="434" cy="46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en-US" sz="3200">
                      <a:solidFill>
                        <a:schemeClr val="accent1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Times New Roman" pitchFamily="18" charset="0"/>
                    </a:rPr>
                    <a:t>♂</a:t>
                  </a:r>
                  <a:endParaRPr lang="en-US" sz="3200">
                    <a:solidFill>
                      <a:schemeClr val="accent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9234" name="Text Box 38"/>
              <p:cNvSpPr txBox="1">
                <a:spLocks noChangeArrowheads="1"/>
              </p:cNvSpPr>
              <p:nvPr/>
            </p:nvSpPr>
            <p:spPr bwMode="auto">
              <a:xfrm>
                <a:off x="2260" y="440"/>
                <a:ext cx="311" cy="2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>
                    <a:solidFill>
                      <a:schemeClr val="accent2"/>
                    </a:solidFill>
                    <a:latin typeface="Times New Roman" pitchFamily="18" charset="0"/>
                    <a:cs typeface="Times New Roman" pitchFamily="18" charset="0"/>
                  </a:rPr>
                  <a:t>X</a:t>
                </a:r>
              </a:p>
            </p:txBody>
          </p:sp>
        </p:grpSp>
      </p:grpSp>
      <p:sp>
        <p:nvSpPr>
          <p:cNvPr id="9219" name="Rectangle 40"/>
          <p:cNvSpPr>
            <a:spLocks noGrp="1" noChangeArrowheads="1"/>
          </p:cNvSpPr>
          <p:nvPr>
            <p:ph type="title"/>
          </p:nvPr>
        </p:nvSpPr>
        <p:spPr>
          <a:xfrm>
            <a:off x="66675" y="274638"/>
            <a:ext cx="7419975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b="1" dirty="0" smtClean="0">
                <a:solidFill>
                  <a:schemeClr val="tx2"/>
                </a:solidFill>
              </a:rPr>
              <a:t>Neo-female and Male Prawns Produce an All-Male Population</a:t>
            </a:r>
          </a:p>
        </p:txBody>
      </p:sp>
      <p:sp>
        <p:nvSpPr>
          <p:cNvPr id="9220" name="Rectangle 41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8600" cy="5141168"/>
          </a:xfrm>
        </p:spPr>
        <p:txBody>
          <a:bodyPr/>
          <a:lstStyle/>
          <a:p>
            <a:pPr eaLnBrk="1" hangingPunct="1"/>
            <a:r>
              <a:rPr lang="en-US" sz="2400" dirty="0" smtClean="0">
                <a:solidFill>
                  <a:schemeClr val="tx2"/>
                </a:solidFill>
              </a:rPr>
              <a:t>Male Prawns are homozygote (ZZ)</a:t>
            </a:r>
          </a:p>
          <a:p>
            <a:pPr eaLnBrk="1" hangingPunct="1">
              <a:buFontTx/>
              <a:buNone/>
            </a:pPr>
            <a:endParaRPr lang="en-US" sz="2400" dirty="0" smtClean="0">
              <a:solidFill>
                <a:schemeClr val="tx2"/>
              </a:solidFill>
            </a:endParaRPr>
          </a:p>
          <a:p>
            <a:pPr eaLnBrk="1" hangingPunct="1"/>
            <a:r>
              <a:rPr lang="en-US" sz="2400" dirty="0" smtClean="0">
                <a:solidFill>
                  <a:schemeClr val="tx2"/>
                </a:solidFill>
              </a:rPr>
              <a:t>Female Prawns are heterozygote (WZ)</a:t>
            </a:r>
          </a:p>
          <a:p>
            <a:pPr eaLnBrk="1" hangingPunct="1">
              <a:buFontTx/>
              <a:buNone/>
            </a:pPr>
            <a:endParaRPr lang="en-US" sz="2400" dirty="0" smtClean="0">
              <a:solidFill>
                <a:schemeClr val="tx2"/>
              </a:solidFill>
            </a:endParaRPr>
          </a:p>
          <a:p>
            <a:pPr eaLnBrk="1" hangingPunct="1"/>
            <a:r>
              <a:rPr lang="en-US" sz="2400" dirty="0" smtClean="0">
                <a:solidFill>
                  <a:schemeClr val="tx2"/>
                </a:solidFill>
              </a:rPr>
              <a:t>Crossing Neo-female (males without AG) and male prawns results in an all male population</a:t>
            </a:r>
          </a:p>
        </p:txBody>
      </p:sp>
      <p:sp>
        <p:nvSpPr>
          <p:cNvPr id="9221" name="Rectangle 43"/>
          <p:cNvSpPr>
            <a:spLocks noChangeArrowheads="1"/>
          </p:cNvSpPr>
          <p:nvPr/>
        </p:nvSpPr>
        <p:spPr bwMode="auto">
          <a:xfrm>
            <a:off x="6227763" y="4484688"/>
            <a:ext cx="2351087" cy="2344737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/>
          </a:p>
        </p:txBody>
      </p:sp>
      <p:pic>
        <p:nvPicPr>
          <p:cNvPr id="42" name="Picture 3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8" y="5380009"/>
            <a:ext cx="1835696" cy="989594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49986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263885" y="3165722"/>
            <a:ext cx="692275" cy="1268154"/>
            <a:chOff x="2671" y="2135"/>
            <a:chExt cx="528" cy="866"/>
          </a:xfrm>
        </p:grpSpPr>
        <p:sp>
          <p:nvSpPr>
            <p:cNvPr id="8241" name="Oval 3"/>
            <p:cNvSpPr>
              <a:spLocks noChangeArrowheads="1"/>
            </p:cNvSpPr>
            <p:nvPr/>
          </p:nvSpPr>
          <p:spPr bwMode="auto">
            <a:xfrm>
              <a:off x="2671" y="2135"/>
              <a:ext cx="528" cy="508"/>
            </a:xfrm>
            <a:prstGeom prst="ellipse">
              <a:avLst/>
            </a:prstGeom>
            <a:solidFill>
              <a:srgbClr val="FFFF99"/>
            </a:solidFill>
            <a:ln w="25400">
              <a:solidFill>
                <a:srgbClr val="FF99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1" eaLnBrk="0" hangingPunct="0"/>
              <a:r>
                <a:rPr lang="en-US" sz="2800" b="1" dirty="0">
                  <a:solidFill>
                    <a:srgbClr val="000000"/>
                  </a:solidFill>
                  <a:latin typeface="Arial Unicode MS" pitchFamily="34" charset="-128"/>
                  <a:cs typeface="Times New Roman" pitchFamily="18" charset="0"/>
                </a:rPr>
                <a:t> </a:t>
              </a:r>
              <a:r>
                <a:rPr lang="en-US" sz="2800" b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Neo </a:t>
              </a:r>
            </a:p>
            <a:p>
              <a:pPr algn="ctr" rtl="1" eaLnBrk="0" hangingPunct="0"/>
              <a:r>
                <a:rPr lang="en-US" sz="1400" b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ZZ</a:t>
              </a:r>
            </a:p>
          </p:txBody>
        </p:sp>
        <p:sp>
          <p:nvSpPr>
            <p:cNvPr id="8242" name="Line 4"/>
            <p:cNvSpPr>
              <a:spLocks noChangeShapeType="1"/>
            </p:cNvSpPr>
            <p:nvPr/>
          </p:nvSpPr>
          <p:spPr bwMode="auto">
            <a:xfrm flipH="1">
              <a:off x="2933" y="2649"/>
              <a:ext cx="0" cy="352"/>
            </a:xfrm>
            <a:prstGeom prst="line">
              <a:avLst/>
            </a:prstGeom>
            <a:noFill/>
            <a:ln w="50800">
              <a:solidFill>
                <a:srgbClr val="FF99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43" name="Line 5"/>
            <p:cNvSpPr>
              <a:spLocks noChangeShapeType="1"/>
            </p:cNvSpPr>
            <p:nvPr/>
          </p:nvSpPr>
          <p:spPr bwMode="auto">
            <a:xfrm>
              <a:off x="2757" y="2805"/>
              <a:ext cx="352" cy="0"/>
            </a:xfrm>
            <a:prstGeom prst="line">
              <a:avLst/>
            </a:prstGeom>
            <a:noFill/>
            <a:ln w="50800">
              <a:solidFill>
                <a:srgbClr val="FF99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3588200" y="2968266"/>
            <a:ext cx="1204463" cy="1027830"/>
            <a:chOff x="3252" y="1717"/>
            <a:chExt cx="695" cy="683"/>
          </a:xfrm>
        </p:grpSpPr>
        <p:sp>
          <p:nvSpPr>
            <p:cNvPr id="8236" name="Oval 7"/>
            <p:cNvSpPr>
              <a:spLocks noChangeArrowheads="1"/>
            </p:cNvSpPr>
            <p:nvPr/>
          </p:nvSpPr>
          <p:spPr bwMode="auto">
            <a:xfrm>
              <a:off x="3252" y="1896"/>
              <a:ext cx="513" cy="504"/>
            </a:xfrm>
            <a:prstGeom prst="ellipse">
              <a:avLst/>
            </a:prstGeom>
            <a:solidFill>
              <a:srgbClr val="FFFF99"/>
            </a:solidFill>
            <a:ln w="25400">
              <a:solidFill>
                <a:srgbClr val="FFFF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1" eaLnBrk="0" hangingPunct="0"/>
              <a:r>
                <a:rPr lang="en-US" sz="1400" b="1" dirty="0">
                  <a:solidFill>
                    <a:srgbClr val="000000"/>
                  </a:solidFill>
                  <a:latin typeface="Times New Roman" pitchFamily="18" charset="0"/>
                </a:rPr>
                <a:t>ZZ </a:t>
              </a:r>
            </a:p>
          </p:txBody>
        </p:sp>
        <p:grpSp>
          <p:nvGrpSpPr>
            <p:cNvPr id="8237" name="Group 8"/>
            <p:cNvGrpSpPr>
              <a:grpSpLocks/>
            </p:cNvGrpSpPr>
            <p:nvPr/>
          </p:nvGrpSpPr>
          <p:grpSpPr bwMode="auto">
            <a:xfrm>
              <a:off x="3680" y="1717"/>
              <a:ext cx="267" cy="263"/>
              <a:chOff x="3680" y="1717"/>
              <a:chExt cx="267" cy="263"/>
            </a:xfrm>
          </p:grpSpPr>
          <p:sp>
            <p:nvSpPr>
              <p:cNvPr id="8238" name="Line 9"/>
              <p:cNvSpPr>
                <a:spLocks noChangeShapeType="1"/>
              </p:cNvSpPr>
              <p:nvPr/>
            </p:nvSpPr>
            <p:spPr bwMode="auto">
              <a:xfrm flipV="1">
                <a:off x="3680" y="1728"/>
                <a:ext cx="256" cy="252"/>
              </a:xfrm>
              <a:prstGeom prst="line">
                <a:avLst/>
              </a:prstGeom>
              <a:noFill/>
              <a:ln w="50800">
                <a:solidFill>
                  <a:srgbClr val="FFFF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39" name="Line 10"/>
              <p:cNvSpPr>
                <a:spLocks noChangeShapeType="1"/>
              </p:cNvSpPr>
              <p:nvPr/>
            </p:nvSpPr>
            <p:spPr bwMode="auto">
              <a:xfrm>
                <a:off x="3936" y="1717"/>
                <a:ext cx="0" cy="252"/>
              </a:xfrm>
              <a:prstGeom prst="line">
                <a:avLst/>
              </a:prstGeom>
              <a:noFill/>
              <a:ln w="50800">
                <a:solidFill>
                  <a:srgbClr val="FFFF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40" name="Line 11"/>
              <p:cNvSpPr>
                <a:spLocks noChangeShapeType="1"/>
              </p:cNvSpPr>
              <p:nvPr/>
            </p:nvSpPr>
            <p:spPr bwMode="auto">
              <a:xfrm flipH="1">
                <a:off x="3691" y="1728"/>
                <a:ext cx="256" cy="0"/>
              </a:xfrm>
              <a:prstGeom prst="line">
                <a:avLst/>
              </a:prstGeom>
              <a:noFill/>
              <a:ln w="50800">
                <a:solidFill>
                  <a:srgbClr val="FFFF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82957" name="Text Box 13"/>
          <p:cNvSpPr txBox="1">
            <a:spLocks noChangeArrowheads="1"/>
          </p:cNvSpPr>
          <p:nvPr/>
        </p:nvSpPr>
        <p:spPr bwMode="auto">
          <a:xfrm>
            <a:off x="3052419" y="3347494"/>
            <a:ext cx="404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en-US" sz="2400" dirty="0">
                <a:solidFill>
                  <a:srgbClr val="CC6600"/>
                </a:solidFill>
                <a:latin typeface="Times New Roman" pitchFamily="18" charset="0"/>
              </a:rPr>
              <a:t>X</a:t>
            </a:r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568868" y="1948762"/>
            <a:ext cx="638493" cy="1019503"/>
            <a:chOff x="1761" y="1069"/>
            <a:chExt cx="528" cy="850"/>
          </a:xfrm>
        </p:grpSpPr>
        <p:sp>
          <p:nvSpPr>
            <p:cNvPr id="8233" name="Oval 16"/>
            <p:cNvSpPr>
              <a:spLocks noChangeArrowheads="1"/>
            </p:cNvSpPr>
            <p:nvPr/>
          </p:nvSpPr>
          <p:spPr bwMode="auto">
            <a:xfrm>
              <a:off x="1761" y="1069"/>
              <a:ext cx="528" cy="508"/>
            </a:xfrm>
            <a:prstGeom prst="ellipse">
              <a:avLst/>
            </a:prstGeom>
            <a:solidFill>
              <a:srgbClr val="FF99FF"/>
            </a:solidFill>
            <a:ln w="25400">
              <a:solidFill>
                <a:srgbClr val="FF99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1" eaLnBrk="0" hangingPunct="0"/>
              <a:r>
                <a:rPr lang="en-US" sz="20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50</a:t>
              </a:r>
              <a:r>
                <a:rPr lang="en-US" sz="2000" b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%</a:t>
              </a:r>
              <a:r>
                <a:rPr lang="en-US" sz="2800" b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algn="ctr" rtl="1" eaLnBrk="0" hangingPunct="0"/>
              <a:r>
                <a:rPr lang="en-US" sz="1400" b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WZ</a:t>
              </a:r>
            </a:p>
          </p:txBody>
        </p:sp>
        <p:sp>
          <p:nvSpPr>
            <p:cNvPr id="8234" name="Line 17"/>
            <p:cNvSpPr>
              <a:spLocks noChangeShapeType="1"/>
            </p:cNvSpPr>
            <p:nvPr/>
          </p:nvSpPr>
          <p:spPr bwMode="auto">
            <a:xfrm>
              <a:off x="2025" y="1559"/>
              <a:ext cx="0" cy="360"/>
            </a:xfrm>
            <a:prstGeom prst="line">
              <a:avLst/>
            </a:prstGeom>
            <a:noFill/>
            <a:ln w="50800">
              <a:solidFill>
                <a:srgbClr val="FF99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35" name="Line 18"/>
            <p:cNvSpPr>
              <a:spLocks noChangeShapeType="1"/>
            </p:cNvSpPr>
            <p:nvPr/>
          </p:nvSpPr>
          <p:spPr bwMode="auto">
            <a:xfrm>
              <a:off x="1849" y="1729"/>
              <a:ext cx="352" cy="0"/>
            </a:xfrm>
            <a:prstGeom prst="line">
              <a:avLst/>
            </a:prstGeom>
            <a:noFill/>
            <a:ln w="50800">
              <a:solidFill>
                <a:srgbClr val="FF99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19"/>
          <p:cNvGrpSpPr>
            <a:grpSpLocks/>
          </p:cNvGrpSpPr>
          <p:nvPr/>
        </p:nvGrpSpPr>
        <p:grpSpPr bwMode="auto">
          <a:xfrm>
            <a:off x="2291705" y="1767494"/>
            <a:ext cx="900187" cy="884266"/>
            <a:chOff x="3252" y="1717"/>
            <a:chExt cx="695" cy="683"/>
          </a:xfrm>
        </p:grpSpPr>
        <p:sp>
          <p:nvSpPr>
            <p:cNvPr id="8228" name="Oval 20"/>
            <p:cNvSpPr>
              <a:spLocks noChangeArrowheads="1"/>
            </p:cNvSpPr>
            <p:nvPr/>
          </p:nvSpPr>
          <p:spPr bwMode="auto">
            <a:xfrm>
              <a:off x="3252" y="1896"/>
              <a:ext cx="513" cy="504"/>
            </a:xfrm>
            <a:prstGeom prst="ellipse">
              <a:avLst/>
            </a:prstGeom>
            <a:solidFill>
              <a:srgbClr val="FFFF99"/>
            </a:solidFill>
            <a:ln w="25400">
              <a:solidFill>
                <a:srgbClr val="FFFF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1" eaLnBrk="0" hangingPunct="0"/>
              <a:r>
                <a:rPr lang="en-US" sz="2000" b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50%</a:t>
              </a:r>
            </a:p>
            <a:p>
              <a:pPr algn="ctr" rtl="1" eaLnBrk="0" hangingPunct="0"/>
              <a:r>
                <a:rPr lang="en-US" sz="1400" b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ZZ</a:t>
              </a:r>
            </a:p>
          </p:txBody>
        </p:sp>
        <p:grpSp>
          <p:nvGrpSpPr>
            <p:cNvPr id="8229" name="Group 21"/>
            <p:cNvGrpSpPr>
              <a:grpSpLocks/>
            </p:cNvGrpSpPr>
            <p:nvPr/>
          </p:nvGrpSpPr>
          <p:grpSpPr bwMode="auto">
            <a:xfrm>
              <a:off x="3680" y="1717"/>
              <a:ext cx="267" cy="263"/>
              <a:chOff x="3680" y="1717"/>
              <a:chExt cx="267" cy="263"/>
            </a:xfrm>
          </p:grpSpPr>
          <p:sp>
            <p:nvSpPr>
              <p:cNvPr id="8230" name="Line 22"/>
              <p:cNvSpPr>
                <a:spLocks noChangeShapeType="1"/>
              </p:cNvSpPr>
              <p:nvPr/>
            </p:nvSpPr>
            <p:spPr bwMode="auto">
              <a:xfrm flipV="1">
                <a:off x="3680" y="1728"/>
                <a:ext cx="256" cy="252"/>
              </a:xfrm>
              <a:prstGeom prst="line">
                <a:avLst/>
              </a:prstGeom>
              <a:noFill/>
              <a:ln w="50800">
                <a:solidFill>
                  <a:srgbClr val="FFFF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31" name="Line 23"/>
              <p:cNvSpPr>
                <a:spLocks noChangeShapeType="1"/>
              </p:cNvSpPr>
              <p:nvPr/>
            </p:nvSpPr>
            <p:spPr bwMode="auto">
              <a:xfrm>
                <a:off x="3936" y="1717"/>
                <a:ext cx="0" cy="252"/>
              </a:xfrm>
              <a:prstGeom prst="line">
                <a:avLst/>
              </a:prstGeom>
              <a:noFill/>
              <a:ln w="50800">
                <a:solidFill>
                  <a:srgbClr val="FFFF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32" name="Line 24"/>
              <p:cNvSpPr>
                <a:spLocks noChangeShapeType="1"/>
              </p:cNvSpPr>
              <p:nvPr/>
            </p:nvSpPr>
            <p:spPr bwMode="auto">
              <a:xfrm flipH="1">
                <a:off x="3691" y="1728"/>
                <a:ext cx="256" cy="0"/>
              </a:xfrm>
              <a:prstGeom prst="line">
                <a:avLst/>
              </a:prstGeom>
              <a:noFill/>
              <a:ln w="50800">
                <a:solidFill>
                  <a:srgbClr val="FFFF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82969" name="AutoShape 25"/>
          <p:cNvSpPr>
            <a:spLocks noChangeArrowheads="1"/>
          </p:cNvSpPr>
          <p:nvPr/>
        </p:nvSpPr>
        <p:spPr bwMode="auto">
          <a:xfrm>
            <a:off x="1597253" y="1327308"/>
            <a:ext cx="333375" cy="492125"/>
          </a:xfrm>
          <a:prstGeom prst="downArrow">
            <a:avLst>
              <a:gd name="adj1" fmla="val 13361"/>
              <a:gd name="adj2" fmla="val 36905"/>
            </a:avLst>
          </a:prstGeom>
          <a:solidFill>
            <a:schemeClr val="accent1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rtl="1"/>
            <a:endParaRPr lang="en-US">
              <a:latin typeface="Calibri" pitchFamily="34" charset="0"/>
            </a:endParaRPr>
          </a:p>
        </p:txBody>
      </p:sp>
      <p:sp>
        <p:nvSpPr>
          <p:cNvPr id="82970" name="AutoShape 26"/>
          <p:cNvSpPr>
            <a:spLocks noChangeArrowheads="1"/>
          </p:cNvSpPr>
          <p:nvPr/>
        </p:nvSpPr>
        <p:spPr bwMode="auto">
          <a:xfrm>
            <a:off x="3088137" y="3865551"/>
            <a:ext cx="333375" cy="568325"/>
          </a:xfrm>
          <a:prstGeom prst="downArrow">
            <a:avLst>
              <a:gd name="adj1" fmla="val 13361"/>
              <a:gd name="adj2" fmla="val 42619"/>
            </a:avLst>
          </a:prstGeom>
          <a:solidFill>
            <a:schemeClr val="accent1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rtl="1"/>
            <a:endParaRPr lang="en-US">
              <a:latin typeface="Calibri" pitchFamily="34" charset="0"/>
            </a:endParaRPr>
          </a:p>
        </p:txBody>
      </p:sp>
      <p:grpSp>
        <p:nvGrpSpPr>
          <p:cNvPr id="8" name="Group 41"/>
          <p:cNvGrpSpPr>
            <a:grpSpLocks/>
          </p:cNvGrpSpPr>
          <p:nvPr/>
        </p:nvGrpSpPr>
        <p:grpSpPr bwMode="auto">
          <a:xfrm>
            <a:off x="2857155" y="4430258"/>
            <a:ext cx="1128713" cy="1033463"/>
            <a:chOff x="3818" y="3400"/>
            <a:chExt cx="711" cy="651"/>
          </a:xfrm>
        </p:grpSpPr>
        <p:sp>
          <p:nvSpPr>
            <p:cNvPr id="8223" name="Oval 27"/>
            <p:cNvSpPr>
              <a:spLocks noChangeArrowheads="1"/>
            </p:cNvSpPr>
            <p:nvPr/>
          </p:nvSpPr>
          <p:spPr bwMode="auto">
            <a:xfrm>
              <a:off x="3818" y="3547"/>
              <a:ext cx="513" cy="504"/>
            </a:xfrm>
            <a:prstGeom prst="ellipse">
              <a:avLst/>
            </a:prstGeom>
            <a:solidFill>
              <a:srgbClr val="FFFF99"/>
            </a:solidFill>
            <a:ln w="25400">
              <a:solidFill>
                <a:srgbClr val="FFFF99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rtl="1" eaLnBrk="0" hangingPunct="0"/>
              <a:r>
                <a:rPr lang="en-US" sz="2400" b="1" dirty="0">
                  <a:solidFill>
                    <a:srgbClr val="000000"/>
                  </a:solidFill>
                  <a:latin typeface="Times New Roman" pitchFamily="18" charset="0"/>
                </a:rPr>
                <a:t> 100 %</a:t>
              </a:r>
              <a:r>
                <a:rPr lang="en-US" sz="2800" dirty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</a:p>
            <a:p>
              <a:pPr algn="ctr" rtl="1" eaLnBrk="0" hangingPunct="0"/>
              <a:r>
                <a:rPr lang="en-US" sz="1400" b="1" dirty="0">
                  <a:solidFill>
                    <a:srgbClr val="000000"/>
                  </a:solidFill>
                  <a:latin typeface="Times New Roman" pitchFamily="18" charset="0"/>
                </a:rPr>
                <a:t>ZZ</a:t>
              </a:r>
            </a:p>
          </p:txBody>
        </p:sp>
        <p:grpSp>
          <p:nvGrpSpPr>
            <p:cNvPr id="8224" name="Group 28"/>
            <p:cNvGrpSpPr>
              <a:grpSpLocks/>
            </p:cNvGrpSpPr>
            <p:nvPr/>
          </p:nvGrpSpPr>
          <p:grpSpPr bwMode="auto">
            <a:xfrm>
              <a:off x="4262" y="3400"/>
              <a:ext cx="267" cy="263"/>
              <a:chOff x="3680" y="1717"/>
              <a:chExt cx="267" cy="263"/>
            </a:xfrm>
          </p:grpSpPr>
          <p:sp>
            <p:nvSpPr>
              <p:cNvPr id="8225" name="Line 29"/>
              <p:cNvSpPr>
                <a:spLocks noChangeShapeType="1"/>
              </p:cNvSpPr>
              <p:nvPr/>
            </p:nvSpPr>
            <p:spPr bwMode="auto">
              <a:xfrm flipV="1">
                <a:off x="3680" y="1728"/>
                <a:ext cx="256" cy="252"/>
              </a:xfrm>
              <a:prstGeom prst="line">
                <a:avLst/>
              </a:prstGeom>
              <a:noFill/>
              <a:ln w="50800">
                <a:solidFill>
                  <a:srgbClr val="FFFF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26" name="Line 30"/>
              <p:cNvSpPr>
                <a:spLocks noChangeShapeType="1"/>
              </p:cNvSpPr>
              <p:nvPr/>
            </p:nvSpPr>
            <p:spPr bwMode="auto">
              <a:xfrm>
                <a:off x="3936" y="1717"/>
                <a:ext cx="0" cy="252"/>
              </a:xfrm>
              <a:prstGeom prst="line">
                <a:avLst/>
              </a:prstGeom>
              <a:noFill/>
              <a:ln w="50800">
                <a:solidFill>
                  <a:srgbClr val="FFFF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27" name="Line 31"/>
              <p:cNvSpPr>
                <a:spLocks noChangeShapeType="1"/>
              </p:cNvSpPr>
              <p:nvPr/>
            </p:nvSpPr>
            <p:spPr bwMode="auto">
              <a:xfrm flipH="1">
                <a:off x="3691" y="1728"/>
                <a:ext cx="256" cy="0"/>
              </a:xfrm>
              <a:prstGeom prst="line">
                <a:avLst/>
              </a:prstGeom>
              <a:noFill/>
              <a:ln w="50800">
                <a:solidFill>
                  <a:srgbClr val="FFFF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82976" name="Text Box 32"/>
          <p:cNvSpPr txBox="1">
            <a:spLocks noChangeArrowheads="1"/>
          </p:cNvSpPr>
          <p:nvPr/>
        </p:nvSpPr>
        <p:spPr bwMode="auto">
          <a:xfrm>
            <a:off x="1173492" y="4830308"/>
            <a:ext cx="1574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rtl="1"/>
            <a:r>
              <a:rPr lang="en-US" sz="2800" b="1" dirty="0">
                <a:solidFill>
                  <a:srgbClr val="FF0000"/>
                </a:solidFill>
                <a:latin typeface="Comic Sans MS" pitchFamily="66" charset="0"/>
              </a:rPr>
              <a:t>All male</a:t>
            </a:r>
          </a:p>
        </p:txBody>
      </p:sp>
      <p:sp>
        <p:nvSpPr>
          <p:cNvPr id="82979" name="AutoShape 35"/>
          <p:cNvSpPr>
            <a:spLocks noChangeArrowheads="1"/>
          </p:cNvSpPr>
          <p:nvPr/>
        </p:nvSpPr>
        <p:spPr bwMode="auto">
          <a:xfrm>
            <a:off x="2457244" y="2644540"/>
            <a:ext cx="333375" cy="492125"/>
          </a:xfrm>
          <a:prstGeom prst="downArrow">
            <a:avLst>
              <a:gd name="adj1" fmla="val 13361"/>
              <a:gd name="adj2" fmla="val 36905"/>
            </a:avLst>
          </a:prstGeom>
          <a:solidFill>
            <a:schemeClr val="accent1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rtl="1"/>
            <a:endParaRPr lang="en-US">
              <a:latin typeface="Calibri" pitchFamily="34" charset="0"/>
            </a:endParaRPr>
          </a:p>
        </p:txBody>
      </p:sp>
      <p:grpSp>
        <p:nvGrpSpPr>
          <p:cNvPr id="10" name="Group 39"/>
          <p:cNvGrpSpPr>
            <a:grpSpLocks/>
          </p:cNvGrpSpPr>
          <p:nvPr/>
        </p:nvGrpSpPr>
        <p:grpSpPr bwMode="auto">
          <a:xfrm>
            <a:off x="194108" y="330625"/>
            <a:ext cx="3630290" cy="1389230"/>
            <a:chOff x="912" y="0"/>
            <a:chExt cx="3378" cy="1183"/>
          </a:xfrm>
        </p:grpSpPr>
        <p:grpSp>
          <p:nvGrpSpPr>
            <p:cNvPr id="8219" name="Group 37"/>
            <p:cNvGrpSpPr>
              <a:grpSpLocks/>
            </p:cNvGrpSpPr>
            <p:nvPr/>
          </p:nvGrpSpPr>
          <p:grpSpPr bwMode="auto">
            <a:xfrm>
              <a:off x="912" y="0"/>
              <a:ext cx="3378" cy="1183"/>
              <a:chOff x="912" y="0"/>
              <a:chExt cx="3378" cy="1183"/>
            </a:xfrm>
          </p:grpSpPr>
          <p:pic>
            <p:nvPicPr>
              <p:cNvPr id="8221" name="Picture 34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12" y="0"/>
                <a:ext cx="3378" cy="11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0738" name="Text Box 36"/>
              <p:cNvSpPr txBox="1">
                <a:spLocks noChangeArrowheads="1"/>
              </p:cNvSpPr>
              <p:nvPr/>
            </p:nvSpPr>
            <p:spPr bwMode="auto">
              <a:xfrm>
                <a:off x="2922" y="19"/>
                <a:ext cx="194" cy="3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r" rtl="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32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  <a:cs typeface="+mn-cs"/>
                  </a:rPr>
                  <a:t>♂</a:t>
                </a:r>
              </a:p>
            </p:txBody>
          </p:sp>
        </p:grpSp>
        <p:sp>
          <p:nvSpPr>
            <p:cNvPr id="8220" name="Text Box 38"/>
            <p:cNvSpPr txBox="1">
              <a:spLocks noChangeArrowheads="1"/>
            </p:cNvSpPr>
            <p:nvPr/>
          </p:nvSpPr>
          <p:spPr bwMode="auto">
            <a:xfrm>
              <a:off x="2301" y="452"/>
              <a:ext cx="2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rtl="1" eaLnBrk="1" hangingPunct="1"/>
              <a:r>
                <a:rPr lang="en-US" sz="2400">
                  <a:solidFill>
                    <a:srgbClr val="CC6600"/>
                  </a:solidFill>
                  <a:latin typeface="Times New Roman" pitchFamily="18" charset="0"/>
                </a:rPr>
                <a:t>X</a:t>
              </a:r>
            </a:p>
          </p:txBody>
        </p:sp>
      </p:grpSp>
      <p:sp>
        <p:nvSpPr>
          <p:cNvPr id="82984" name="Text Box 40"/>
          <p:cNvSpPr txBox="1">
            <a:spLocks noChangeArrowheads="1"/>
          </p:cNvSpPr>
          <p:nvPr/>
        </p:nvSpPr>
        <p:spPr bwMode="auto">
          <a:xfrm>
            <a:off x="3011854" y="2063891"/>
            <a:ext cx="207567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rtl="1" eaLnBrk="1" hangingPunct="1"/>
            <a:r>
              <a:rPr lang="en-US" sz="2400" dirty="0" smtClean="0">
                <a:solidFill>
                  <a:schemeClr val="accent2"/>
                </a:solidFill>
                <a:latin typeface="Calibri" pitchFamily="34" charset="0"/>
                <a:sym typeface="Wingdings 2" pitchFamily="18" charset="2"/>
              </a:rPr>
              <a:t></a:t>
            </a:r>
            <a:r>
              <a:rPr lang="en-US" sz="2800" b="1" dirty="0" smtClean="0">
                <a:solidFill>
                  <a:schemeClr val="accent2"/>
                </a:solidFill>
                <a:latin typeface="JasmineUPC" panose="02020603050405020304" pitchFamily="18" charset="-34"/>
                <a:cs typeface="JasmineUPC" panose="02020603050405020304" pitchFamily="18" charset="-34"/>
                <a:sym typeface="Wingdings 2" pitchFamily="18" charset="2"/>
              </a:rPr>
              <a:t>AG-Silencing</a:t>
            </a:r>
            <a:endParaRPr lang="en-US" sz="2800" b="1" dirty="0">
              <a:solidFill>
                <a:schemeClr val="accent2"/>
              </a:solidFill>
              <a:latin typeface="JasmineUPC" pitchFamily="18" charset="-34"/>
              <a:cs typeface="JasmineUPC" panose="02020603050405020304" pitchFamily="18" charset="-34"/>
              <a:sym typeface="Wingdings 2" pitchFamily="18" charset="2"/>
            </a:endParaRPr>
          </a:p>
        </p:txBody>
      </p:sp>
      <p:pic>
        <p:nvPicPr>
          <p:cNvPr id="40" name="Picture 39" descr="DSC01357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890602"/>
            <a:ext cx="1798637" cy="1349375"/>
          </a:xfrm>
          <a:prstGeom prst="rect">
            <a:avLst/>
          </a:prstGeom>
          <a:noFill/>
          <a:ln w="222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3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536467"/>
            <a:ext cx="2355850" cy="1270000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44"/>
          <p:cNvGrpSpPr>
            <a:grpSpLocks/>
          </p:cNvGrpSpPr>
          <p:nvPr/>
        </p:nvGrpSpPr>
        <p:grpSpPr bwMode="auto">
          <a:xfrm>
            <a:off x="3782668" y="4723712"/>
            <a:ext cx="1117600" cy="768350"/>
            <a:chOff x="3455" y="3719"/>
            <a:chExt cx="704" cy="484"/>
          </a:xfrm>
        </p:grpSpPr>
        <p:sp>
          <p:nvSpPr>
            <p:cNvPr id="8217" name="AutoShape 45"/>
            <p:cNvSpPr>
              <a:spLocks noChangeArrowheads="1"/>
            </p:cNvSpPr>
            <p:nvPr/>
          </p:nvSpPr>
          <p:spPr bwMode="auto">
            <a:xfrm rot="-5387552">
              <a:off x="3752" y="3453"/>
              <a:ext cx="142" cy="673"/>
            </a:xfrm>
            <a:prstGeom prst="downArrow">
              <a:avLst>
                <a:gd name="adj1" fmla="val 50000"/>
                <a:gd name="adj2" fmla="val 118486"/>
              </a:avLst>
            </a:prstGeom>
            <a:solidFill>
              <a:schemeClr val="accent2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8218" name="Text Box 46"/>
            <p:cNvSpPr txBox="1">
              <a:spLocks noChangeArrowheads="1"/>
            </p:cNvSpPr>
            <p:nvPr/>
          </p:nvSpPr>
          <p:spPr bwMode="auto">
            <a:xfrm>
              <a:off x="3455" y="3799"/>
              <a:ext cx="603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hangingPunct="1"/>
              <a:r>
                <a:rPr lang="en-US" sz="2400">
                  <a:solidFill>
                    <a:schemeClr val="accent2"/>
                  </a:solidFill>
                  <a:sym typeface="Wingdings 2" pitchFamily="18" charset="2"/>
                </a:rPr>
                <a:t></a:t>
              </a:r>
              <a:r>
                <a:rPr lang="en-US" sz="3600" b="1">
                  <a:solidFill>
                    <a:schemeClr val="accent2"/>
                  </a:solidFill>
                  <a:latin typeface="JasmineUPC" pitchFamily="18" charset="-34"/>
                  <a:sym typeface="Wingdings 2" pitchFamily="18" charset="2"/>
                </a:rPr>
                <a:t>AG</a:t>
              </a:r>
            </a:p>
          </p:txBody>
        </p:sp>
      </p:grpSp>
      <p:sp>
        <p:nvSpPr>
          <p:cNvPr id="45" name="Text Box 39"/>
          <p:cNvSpPr txBox="1">
            <a:spLocks noChangeArrowheads="1"/>
          </p:cNvSpPr>
          <p:nvPr/>
        </p:nvSpPr>
        <p:spPr bwMode="auto">
          <a:xfrm>
            <a:off x="5054836" y="4370787"/>
            <a:ext cx="173797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b="1" dirty="0">
                <a:solidFill>
                  <a:schemeClr val="tx2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Mass production</a:t>
            </a:r>
          </a:p>
          <a:p>
            <a:pPr eaLnBrk="1" hangingPunct="1"/>
            <a:r>
              <a:rPr lang="en-US" sz="2400" b="1" dirty="0">
                <a:solidFill>
                  <a:schemeClr val="tx2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 of broodstock</a:t>
            </a:r>
          </a:p>
        </p:txBody>
      </p:sp>
      <p:grpSp>
        <p:nvGrpSpPr>
          <p:cNvPr id="13" name="Group 2"/>
          <p:cNvGrpSpPr>
            <a:grpSpLocks/>
          </p:cNvGrpSpPr>
          <p:nvPr/>
        </p:nvGrpSpPr>
        <p:grpSpPr bwMode="auto">
          <a:xfrm>
            <a:off x="5323807" y="5153025"/>
            <a:ext cx="838200" cy="1374775"/>
            <a:chOff x="2661" y="2135"/>
            <a:chExt cx="528" cy="866"/>
          </a:xfrm>
        </p:grpSpPr>
        <p:sp>
          <p:nvSpPr>
            <p:cNvPr id="8214" name="Oval 3"/>
            <p:cNvSpPr>
              <a:spLocks noChangeArrowheads="1"/>
            </p:cNvSpPr>
            <p:nvPr/>
          </p:nvSpPr>
          <p:spPr bwMode="auto">
            <a:xfrm>
              <a:off x="2661" y="2135"/>
              <a:ext cx="528" cy="508"/>
            </a:xfrm>
            <a:prstGeom prst="ellipse">
              <a:avLst/>
            </a:prstGeom>
            <a:solidFill>
              <a:srgbClr val="FFFF99"/>
            </a:solidFill>
            <a:ln w="25400">
              <a:solidFill>
                <a:srgbClr val="FF99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1" eaLnBrk="0" hangingPunct="0"/>
              <a:r>
                <a:rPr lang="en-US" sz="2800" b="1" dirty="0">
                  <a:solidFill>
                    <a:srgbClr val="000000"/>
                  </a:solidFill>
                  <a:latin typeface="Arial Unicode MS" pitchFamily="34" charset="-128"/>
                  <a:cs typeface="Times New Roman" pitchFamily="18" charset="0"/>
                </a:rPr>
                <a:t> </a:t>
              </a:r>
              <a:r>
                <a:rPr lang="en-US" sz="2800" b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Neo </a:t>
              </a:r>
            </a:p>
            <a:p>
              <a:pPr algn="ctr" rtl="1" eaLnBrk="0" hangingPunct="0"/>
              <a:r>
                <a:rPr lang="en-US" sz="1400" b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ZZ</a:t>
              </a:r>
            </a:p>
          </p:txBody>
        </p:sp>
        <p:sp>
          <p:nvSpPr>
            <p:cNvPr id="8215" name="Line 4"/>
            <p:cNvSpPr>
              <a:spLocks noChangeShapeType="1"/>
            </p:cNvSpPr>
            <p:nvPr/>
          </p:nvSpPr>
          <p:spPr bwMode="auto">
            <a:xfrm flipH="1">
              <a:off x="2933" y="2649"/>
              <a:ext cx="0" cy="352"/>
            </a:xfrm>
            <a:prstGeom prst="line">
              <a:avLst/>
            </a:prstGeom>
            <a:noFill/>
            <a:ln w="50800">
              <a:solidFill>
                <a:srgbClr val="FF99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6" name="Line 5"/>
            <p:cNvSpPr>
              <a:spLocks noChangeShapeType="1"/>
            </p:cNvSpPr>
            <p:nvPr/>
          </p:nvSpPr>
          <p:spPr bwMode="auto">
            <a:xfrm>
              <a:off x="2757" y="2805"/>
              <a:ext cx="352" cy="0"/>
            </a:xfrm>
            <a:prstGeom prst="line">
              <a:avLst/>
            </a:prstGeom>
            <a:noFill/>
            <a:ln w="50800">
              <a:solidFill>
                <a:srgbClr val="FF99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2" name="TextBox 51"/>
          <p:cNvSpPr txBox="1">
            <a:spLocks noChangeArrowheads="1"/>
          </p:cNvSpPr>
          <p:nvPr/>
        </p:nvSpPr>
        <p:spPr bwMode="auto">
          <a:xfrm>
            <a:off x="568868" y="1561968"/>
            <a:ext cx="69762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 dirty="0">
                <a:solidFill>
                  <a:schemeClr val="tx2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Phase I</a:t>
            </a:r>
            <a:endParaRPr lang="he-IL" b="1" dirty="0">
              <a:solidFill>
                <a:schemeClr val="tx2"/>
              </a:solidFill>
              <a:latin typeface="JasmineUPC" panose="02020603050405020304" pitchFamily="18" charset="-34"/>
              <a:cs typeface="Times New Roman" pitchFamily="18" charset="0"/>
            </a:endParaRPr>
          </a:p>
        </p:txBody>
      </p:sp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6660232" y="5292007"/>
            <a:ext cx="80823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000" b="1" dirty="0">
                <a:solidFill>
                  <a:schemeClr val="tx2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Phase II</a:t>
            </a:r>
            <a:endParaRPr lang="he-IL" sz="2000" b="1" dirty="0">
              <a:solidFill>
                <a:schemeClr val="tx2"/>
              </a:solidFill>
              <a:latin typeface="JasmineUPC" panose="02020603050405020304" pitchFamily="18" charset="-34"/>
              <a:cs typeface="Times New Roman" pitchFamily="18" charset="0"/>
            </a:endParaRPr>
          </a:p>
        </p:txBody>
      </p:sp>
      <p:sp>
        <p:nvSpPr>
          <p:cNvPr id="54" name="Rectangle 214"/>
          <p:cNvSpPr>
            <a:spLocks noChangeArrowheads="1"/>
          </p:cNvSpPr>
          <p:nvPr/>
        </p:nvSpPr>
        <p:spPr bwMode="auto">
          <a:xfrm>
            <a:off x="4574438" y="330625"/>
            <a:ext cx="3779044" cy="1257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JasmineUPC" panose="02020603050405020304" pitchFamily="18" charset="-34"/>
                <a:cs typeface="JasmineUPC" panose="02020603050405020304" pitchFamily="18" charset="-34"/>
              </a:rPr>
              <a:t>Androgenic gland removal </a:t>
            </a:r>
            <a:r>
              <a:rPr lang="en-US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JasmineUPC" panose="02020603050405020304" pitchFamily="18" charset="-34"/>
                <a:cs typeface="JasmineUPC" panose="02020603050405020304" pitchFamily="18" charset="-34"/>
              </a:rPr>
              <a:t>results </a:t>
            </a: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JasmineUPC" panose="02020603050405020304" pitchFamily="18" charset="-34"/>
                <a:cs typeface="JasmineUPC" panose="02020603050405020304" pitchFamily="18" charset="-34"/>
              </a:rPr>
              <a:t>in sex reversal</a:t>
            </a:r>
          </a:p>
        </p:txBody>
      </p:sp>
      <p:sp>
        <p:nvSpPr>
          <p:cNvPr id="4" name="Rectangle 3"/>
          <p:cNvSpPr/>
          <p:nvPr/>
        </p:nvSpPr>
        <p:spPr>
          <a:xfrm>
            <a:off x="802137" y="5805264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u="sng" dirty="0">
                <a:solidFill>
                  <a:schemeClr val="tx2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All Male Population </a:t>
            </a:r>
            <a:r>
              <a:rPr lang="en-US" sz="2400" b="1" u="sng" dirty="0" smtClean="0">
                <a:solidFill>
                  <a:schemeClr val="tx2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– </a:t>
            </a:r>
          </a:p>
          <a:p>
            <a:r>
              <a:rPr lang="en-US" sz="2400" b="1" u="sng" dirty="0" smtClean="0">
                <a:solidFill>
                  <a:schemeClr val="tx2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over 60</a:t>
            </a:r>
            <a:r>
              <a:rPr lang="en-US" sz="2400" b="1" u="sng" dirty="0">
                <a:solidFill>
                  <a:schemeClr val="tx2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% Increase in income</a:t>
            </a:r>
            <a:endParaRPr lang="en-US" sz="2400" dirty="0"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619286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29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29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29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29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29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29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29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29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29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29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29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29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29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29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29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29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1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82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4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57" grpId="0"/>
      <p:bldP spid="82969" grpId="0" animBg="1"/>
      <p:bldP spid="82970" grpId="0" animBg="1"/>
      <p:bldP spid="82976" grpId="0"/>
      <p:bldP spid="82979" grpId="0" animBg="1"/>
      <p:bldP spid="82984" grpId="0"/>
      <p:bldP spid="45" grpId="0"/>
      <p:bldP spid="52" grpId="0"/>
      <p:bldP spid="5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0.8|1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9|9.3|5.4|8.6|6.7|4.6|2.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1035</TotalTime>
  <Words>493</Words>
  <Application>Microsoft Office PowerPoint</Application>
  <PresentationFormat>On-screen Show (4:3)</PresentationFormat>
  <Paragraphs>112</Paragraphs>
  <Slides>11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Office Theme</vt:lpstr>
      <vt:lpstr>Bitmap Image</vt:lpstr>
      <vt:lpstr>Slide 1</vt:lpstr>
      <vt:lpstr>Core Activity:</vt:lpstr>
      <vt:lpstr>Slide 3</vt:lpstr>
      <vt:lpstr>Increasing Yields of the Freshwater Prawn</vt:lpstr>
      <vt:lpstr>Male Differentiation is Controlled by the Androgenic Gland</vt:lpstr>
      <vt:lpstr>Slide 6</vt:lpstr>
      <vt:lpstr>Development Rational for a Novel Non-invasive Technology for Male Switching</vt:lpstr>
      <vt:lpstr>Neo-female and Male Prawns Produce an All-Male Population</vt:lpstr>
      <vt:lpstr>Slide 9</vt:lpstr>
      <vt:lpstr>Growth performance of All-male population and Mixed population in  earthen pond in Vietnam</vt:lpstr>
      <vt:lpstr>Mr-IAG- BGN patent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אמיר שגיא</dc:creator>
  <cp:lastModifiedBy>U36</cp:lastModifiedBy>
  <cp:revision>88</cp:revision>
  <dcterms:created xsi:type="dcterms:W3CDTF">2012-03-12T09:06:40Z</dcterms:created>
  <dcterms:modified xsi:type="dcterms:W3CDTF">2015-10-28T12:01:04Z</dcterms:modified>
</cp:coreProperties>
</file>