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
  </p:notesMasterIdLst>
  <p:sldIdLst>
    <p:sldId id="355" r:id="rId2"/>
    <p:sldId id="357" r:id="rId3"/>
    <p:sldId id="286" r:id="rId4"/>
    <p:sldId id="270" r:id="rId5"/>
    <p:sldId id="294" r:id="rId6"/>
    <p:sldId id="335" r:id="rId7"/>
    <p:sldId id="331" r:id="rId8"/>
    <p:sldId id="293" r:id="rId9"/>
    <p:sldId id="348" r:id="rId10"/>
    <p:sldId id="345" r:id="rId11"/>
    <p:sldId id="360" r:id="rId12"/>
    <p:sldId id="358" r:id="rId13"/>
    <p:sldId id="356" r:id="rId14"/>
  </p:sldIdLst>
  <p:sldSz cx="9144000" cy="6858000" type="screen4x3"/>
  <p:notesSz cx="6858000" cy="97234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6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65420" autoAdjust="0"/>
    <p:restoredTop sz="86410" autoAdjust="0"/>
  </p:normalViewPr>
  <p:slideViewPr>
    <p:cSldViewPr snapToGrid="0">
      <p:cViewPr>
        <p:scale>
          <a:sx n="80" d="100"/>
          <a:sy n="80" d="100"/>
        </p:scale>
        <p:origin x="-72" y="-72"/>
      </p:cViewPr>
      <p:guideLst>
        <p:guide orient="horz" pos="2160"/>
        <p:guide pos="2880"/>
      </p:guideLst>
    </p:cSldViewPr>
  </p:slideViewPr>
  <p:outlineViewPr>
    <p:cViewPr>
      <p:scale>
        <a:sx n="33" d="100"/>
        <a:sy n="33" d="100"/>
      </p:scale>
      <p:origin x="0" y="-2508"/>
    </p:cViewPr>
  </p:outlineViewPr>
  <p:notesTextViewPr>
    <p:cViewPr>
      <p:scale>
        <a:sx n="66" d="100"/>
        <a:sy n="66" d="100"/>
      </p:scale>
      <p:origin x="0" y="0"/>
    </p:cViewPr>
  </p:notesTextViewPr>
  <p:sorterViewPr>
    <p:cViewPr varScale="1">
      <p:scale>
        <a:sx n="1" d="1"/>
        <a:sy n="1" d="1"/>
      </p:scale>
      <p:origin x="0" y="0"/>
    </p:cViewPr>
  </p:sorterViewPr>
  <p:notesViewPr>
    <p:cSldViewPr snapToGrid="0">
      <p:cViewPr>
        <p:scale>
          <a:sx n="85" d="100"/>
          <a:sy n="85" d="100"/>
        </p:scale>
        <p:origin x="-3150" y="216"/>
      </p:cViewPr>
      <p:guideLst>
        <p:guide orient="horz" pos="3063"/>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biostorage1\public\users\aflaloe\lab%20junk\safety\both%20plates%20modifi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7709923664122318"/>
          <c:y val="3.5564853556485358E-2"/>
          <c:w val="0.74656488549618361"/>
          <c:h val="0.76359832635983627"/>
        </c:manualLayout>
      </c:layout>
      <c:lineChart>
        <c:grouping val="standard"/>
        <c:ser>
          <c:idx val="1"/>
          <c:order val="0"/>
          <c:tx>
            <c:strRef>
              <c:f>Sheet1!$B$1</c:f>
              <c:strCache>
                <c:ptCount val="1"/>
                <c:pt idx="0">
                  <c:v>mixed population</c:v>
                </c:pt>
              </c:strCache>
            </c:strRef>
          </c:tx>
          <c:errBars>
            <c:errDir val="y"/>
            <c:errBarType val="both"/>
            <c:errValType val="cust"/>
            <c:plus>
              <c:numRef>
                <c:f>Sheet1!$C$2:$C$10</c:f>
                <c:numCache>
                  <c:formatCode>General</c:formatCode>
                  <c:ptCount val="9"/>
                  <c:pt idx="0">
                    <c:v>0</c:v>
                  </c:pt>
                  <c:pt idx="1">
                    <c:v>33.064516129032256</c:v>
                  </c:pt>
                  <c:pt idx="2">
                    <c:v>26.612903225806509</c:v>
                  </c:pt>
                  <c:pt idx="3">
                    <c:v>29.838709677419324</c:v>
                  </c:pt>
                  <c:pt idx="4">
                    <c:v>35.483870967741851</c:v>
                  </c:pt>
                  <c:pt idx="5">
                    <c:v>37.90322580645163</c:v>
                  </c:pt>
                  <c:pt idx="6">
                    <c:v>40.322580645161288</c:v>
                  </c:pt>
                  <c:pt idx="7">
                    <c:v>32.25806451612906</c:v>
                  </c:pt>
                  <c:pt idx="8">
                    <c:v>45.161290322580612</c:v>
                  </c:pt>
                </c:numCache>
              </c:numRef>
            </c:plus>
            <c:minus>
              <c:numRef>
                <c:f>Sheet1!$C$2:$C$10</c:f>
                <c:numCache>
                  <c:formatCode>General</c:formatCode>
                  <c:ptCount val="9"/>
                  <c:pt idx="0">
                    <c:v>0</c:v>
                  </c:pt>
                  <c:pt idx="1">
                    <c:v>33.064516129032256</c:v>
                  </c:pt>
                  <c:pt idx="2">
                    <c:v>26.612903225806509</c:v>
                  </c:pt>
                  <c:pt idx="3">
                    <c:v>29.838709677419324</c:v>
                  </c:pt>
                  <c:pt idx="4">
                    <c:v>35.483870967741851</c:v>
                  </c:pt>
                  <c:pt idx="5">
                    <c:v>37.90322580645163</c:v>
                  </c:pt>
                  <c:pt idx="6">
                    <c:v>40.322580645161288</c:v>
                  </c:pt>
                  <c:pt idx="7">
                    <c:v>32.25806451612906</c:v>
                  </c:pt>
                  <c:pt idx="8">
                    <c:v>45.161290322580612</c:v>
                  </c:pt>
                </c:numCache>
              </c:numRef>
            </c:minus>
            <c:spPr>
              <a:ln w="3174">
                <a:solidFill>
                  <a:srgbClr val="000000"/>
                </a:solidFill>
                <a:prstDash val="solid"/>
              </a:ln>
            </c:spPr>
          </c:errBars>
          <c:cat>
            <c:numRef>
              <c:f>Sheet1!$A$2:$A$10</c:f>
              <c:numCache>
                <c:formatCode>General</c:formatCode>
                <c:ptCount val="9"/>
                <c:pt idx="0">
                  <c:v>45</c:v>
                </c:pt>
                <c:pt idx="1">
                  <c:v>60</c:v>
                </c:pt>
                <c:pt idx="2">
                  <c:v>75</c:v>
                </c:pt>
                <c:pt idx="3">
                  <c:v>88</c:v>
                </c:pt>
                <c:pt idx="4">
                  <c:v>102</c:v>
                </c:pt>
                <c:pt idx="5">
                  <c:v>115</c:v>
                </c:pt>
                <c:pt idx="6">
                  <c:v>130</c:v>
                </c:pt>
                <c:pt idx="7">
                  <c:v>142</c:v>
                </c:pt>
                <c:pt idx="8">
                  <c:v>152</c:v>
                </c:pt>
              </c:numCache>
            </c:numRef>
          </c:cat>
          <c:val>
            <c:numRef>
              <c:f>Sheet1!$B$2:$B$10</c:f>
              <c:numCache>
                <c:formatCode>General</c:formatCode>
                <c:ptCount val="9"/>
                <c:pt idx="0">
                  <c:v>3.2258064516129052</c:v>
                </c:pt>
                <c:pt idx="1">
                  <c:v>8.0645161290322598</c:v>
                </c:pt>
                <c:pt idx="2">
                  <c:v>34.677419354838712</c:v>
                </c:pt>
                <c:pt idx="3">
                  <c:v>60.483870967741872</c:v>
                </c:pt>
                <c:pt idx="4">
                  <c:v>146.77419354838682</c:v>
                </c:pt>
                <c:pt idx="5">
                  <c:v>178.22580645161321</c:v>
                </c:pt>
                <c:pt idx="6">
                  <c:v>374.19354838709666</c:v>
                </c:pt>
                <c:pt idx="7">
                  <c:v>411.29032258064456</c:v>
                </c:pt>
                <c:pt idx="8">
                  <c:v>516.12903225806599</c:v>
                </c:pt>
              </c:numCache>
            </c:numRef>
          </c:val>
        </c:ser>
        <c:ser>
          <c:idx val="3"/>
          <c:order val="1"/>
          <c:tx>
            <c:strRef>
              <c:f>Sheet1!$D$1</c:f>
              <c:strCache>
                <c:ptCount val="1"/>
                <c:pt idx="0">
                  <c:v>all female</c:v>
                </c:pt>
              </c:strCache>
            </c:strRef>
          </c:tx>
          <c:errBars>
            <c:errDir val="y"/>
            <c:errBarType val="both"/>
            <c:errValType val="cust"/>
            <c:plus>
              <c:numRef>
                <c:f>Sheet1!$E$2:$E$10</c:f>
                <c:numCache>
                  <c:formatCode>General</c:formatCode>
                  <c:ptCount val="9"/>
                  <c:pt idx="0">
                    <c:v>20.161290322580644</c:v>
                  </c:pt>
                  <c:pt idx="1">
                    <c:v>24.19354838709679</c:v>
                  </c:pt>
                  <c:pt idx="2">
                    <c:v>30.645161290322587</c:v>
                  </c:pt>
                  <c:pt idx="3">
                    <c:v>37.90322580645163</c:v>
                  </c:pt>
                  <c:pt idx="4">
                    <c:v>41.129032258064512</c:v>
                  </c:pt>
                  <c:pt idx="5">
                    <c:v>41.129032258064512</c:v>
                  </c:pt>
                  <c:pt idx="6">
                    <c:v>38.709677419354875</c:v>
                  </c:pt>
                  <c:pt idx="7">
                    <c:v>38.709677419354804</c:v>
                  </c:pt>
                  <c:pt idx="8">
                    <c:v>45.967741935483822</c:v>
                  </c:pt>
                </c:numCache>
              </c:numRef>
            </c:plus>
            <c:minus>
              <c:numRef>
                <c:f>Sheet1!$E$2:$E$10</c:f>
                <c:numCache>
                  <c:formatCode>General</c:formatCode>
                  <c:ptCount val="9"/>
                  <c:pt idx="0">
                    <c:v>20.161290322580644</c:v>
                  </c:pt>
                  <c:pt idx="1">
                    <c:v>24.19354838709679</c:v>
                  </c:pt>
                  <c:pt idx="2">
                    <c:v>30.645161290322587</c:v>
                  </c:pt>
                  <c:pt idx="3">
                    <c:v>37.90322580645163</c:v>
                  </c:pt>
                  <c:pt idx="4">
                    <c:v>41.129032258064512</c:v>
                  </c:pt>
                  <c:pt idx="5">
                    <c:v>41.129032258064512</c:v>
                  </c:pt>
                  <c:pt idx="6">
                    <c:v>38.709677419354875</c:v>
                  </c:pt>
                  <c:pt idx="7">
                    <c:v>38.709677419354804</c:v>
                  </c:pt>
                  <c:pt idx="8">
                    <c:v>45.967741935483822</c:v>
                  </c:pt>
                </c:numCache>
              </c:numRef>
            </c:minus>
            <c:spPr>
              <a:ln w="3174">
                <a:solidFill>
                  <a:srgbClr val="000000"/>
                </a:solidFill>
                <a:prstDash val="solid"/>
              </a:ln>
            </c:spPr>
          </c:errBars>
          <c:cat>
            <c:numRef>
              <c:f>Sheet1!$A$2:$A$10</c:f>
              <c:numCache>
                <c:formatCode>General</c:formatCode>
                <c:ptCount val="9"/>
                <c:pt idx="0">
                  <c:v>45</c:v>
                </c:pt>
                <c:pt idx="1">
                  <c:v>60</c:v>
                </c:pt>
                <c:pt idx="2">
                  <c:v>75</c:v>
                </c:pt>
                <c:pt idx="3">
                  <c:v>88</c:v>
                </c:pt>
                <c:pt idx="4">
                  <c:v>102</c:v>
                </c:pt>
                <c:pt idx="5">
                  <c:v>115</c:v>
                </c:pt>
                <c:pt idx="6">
                  <c:v>130</c:v>
                </c:pt>
                <c:pt idx="7">
                  <c:v>142</c:v>
                </c:pt>
                <c:pt idx="8">
                  <c:v>152</c:v>
                </c:pt>
              </c:numCache>
            </c:numRef>
          </c:cat>
          <c:val>
            <c:numRef>
              <c:f>Sheet1!$D$2:$D$10</c:f>
              <c:numCache>
                <c:formatCode>General</c:formatCode>
                <c:ptCount val="9"/>
                <c:pt idx="0">
                  <c:v>46.774193548387089</c:v>
                </c:pt>
                <c:pt idx="1">
                  <c:v>119.35483870967741</c:v>
                </c:pt>
                <c:pt idx="2">
                  <c:v>205.64516129032205</c:v>
                </c:pt>
                <c:pt idx="3">
                  <c:v>270.9677419354839</c:v>
                </c:pt>
                <c:pt idx="4">
                  <c:v>378.22580645161213</c:v>
                </c:pt>
                <c:pt idx="5">
                  <c:v>429.03225806451616</c:v>
                </c:pt>
                <c:pt idx="6">
                  <c:v>468.54838709677421</c:v>
                </c:pt>
                <c:pt idx="7">
                  <c:v>483.06451612903231</c:v>
                </c:pt>
                <c:pt idx="8">
                  <c:v>540.32258064516134</c:v>
                </c:pt>
              </c:numCache>
            </c:numRef>
          </c:val>
        </c:ser>
        <c:ser>
          <c:idx val="0"/>
          <c:order val="2"/>
          <c:tx>
            <c:strRef>
              <c:f>Sheet1!$F$1</c:f>
              <c:strCache>
                <c:ptCount val="1"/>
                <c:pt idx="0">
                  <c:v>all male</c:v>
                </c:pt>
              </c:strCache>
            </c:strRef>
          </c:tx>
          <c:spPr>
            <a:ln>
              <a:solidFill>
                <a:srgbClr val="F6BB00"/>
              </a:solidFill>
            </a:ln>
          </c:spPr>
          <c:marker>
            <c:symbol val="diamond"/>
            <c:size val="5"/>
            <c:spPr>
              <a:solidFill>
                <a:srgbClr val="F1932B"/>
              </a:solidFill>
            </c:spPr>
          </c:marker>
          <c:errBars>
            <c:errDir val="y"/>
            <c:errBarType val="both"/>
            <c:errValType val="cust"/>
            <c:plus>
              <c:numRef>
                <c:f>Sheet1!$G$2:$G$10</c:f>
                <c:numCache>
                  <c:formatCode>General</c:formatCode>
                  <c:ptCount val="9"/>
                  <c:pt idx="0">
                    <c:v>29.032258064516135</c:v>
                  </c:pt>
                  <c:pt idx="1">
                    <c:v>21.774193548387089</c:v>
                  </c:pt>
                  <c:pt idx="2">
                    <c:v>38.709677419354804</c:v>
                  </c:pt>
                  <c:pt idx="3">
                    <c:v>36.290322580645103</c:v>
                  </c:pt>
                  <c:pt idx="4">
                    <c:v>45.161290322580683</c:v>
                  </c:pt>
                  <c:pt idx="5">
                    <c:v>41.129032258064512</c:v>
                  </c:pt>
                  <c:pt idx="6">
                    <c:v>44.354838709677367</c:v>
                  </c:pt>
                  <c:pt idx="7">
                    <c:v>39.516129032258085</c:v>
                  </c:pt>
                  <c:pt idx="8">
                    <c:v>47.580645161290171</c:v>
                  </c:pt>
                </c:numCache>
              </c:numRef>
            </c:plus>
            <c:minus>
              <c:numRef>
                <c:f>Sheet1!$G$2:$G$10</c:f>
                <c:numCache>
                  <c:formatCode>General</c:formatCode>
                  <c:ptCount val="9"/>
                  <c:pt idx="0">
                    <c:v>29.032258064516135</c:v>
                  </c:pt>
                  <c:pt idx="1">
                    <c:v>21.774193548387089</c:v>
                  </c:pt>
                  <c:pt idx="2">
                    <c:v>38.709677419354804</c:v>
                  </c:pt>
                  <c:pt idx="3">
                    <c:v>36.290322580645103</c:v>
                  </c:pt>
                  <c:pt idx="4">
                    <c:v>45.161290322580683</c:v>
                  </c:pt>
                  <c:pt idx="5">
                    <c:v>41.129032258064512</c:v>
                  </c:pt>
                  <c:pt idx="6">
                    <c:v>44.354838709677367</c:v>
                  </c:pt>
                  <c:pt idx="7">
                    <c:v>39.516129032258085</c:v>
                  </c:pt>
                  <c:pt idx="8">
                    <c:v>47.580645161290171</c:v>
                  </c:pt>
                </c:numCache>
              </c:numRef>
            </c:minus>
          </c:errBars>
          <c:cat>
            <c:numRef>
              <c:f>Sheet1!$A$2:$A$10</c:f>
              <c:numCache>
                <c:formatCode>General</c:formatCode>
                <c:ptCount val="9"/>
                <c:pt idx="0">
                  <c:v>45</c:v>
                </c:pt>
                <c:pt idx="1">
                  <c:v>60</c:v>
                </c:pt>
                <c:pt idx="2">
                  <c:v>75</c:v>
                </c:pt>
                <c:pt idx="3">
                  <c:v>88</c:v>
                </c:pt>
                <c:pt idx="4">
                  <c:v>102</c:v>
                </c:pt>
                <c:pt idx="5">
                  <c:v>115</c:v>
                </c:pt>
                <c:pt idx="6">
                  <c:v>130</c:v>
                </c:pt>
                <c:pt idx="7">
                  <c:v>142</c:v>
                </c:pt>
                <c:pt idx="8">
                  <c:v>152</c:v>
                </c:pt>
              </c:numCache>
            </c:numRef>
          </c:cat>
          <c:val>
            <c:numRef>
              <c:f>Sheet1!$F$2:$F$10</c:f>
              <c:numCache>
                <c:formatCode>General</c:formatCode>
                <c:ptCount val="9"/>
                <c:pt idx="0">
                  <c:v>46.774193548387089</c:v>
                </c:pt>
                <c:pt idx="1">
                  <c:v>162.09677419354776</c:v>
                </c:pt>
                <c:pt idx="2">
                  <c:v>325.80645161290334</c:v>
                </c:pt>
                <c:pt idx="3">
                  <c:v>398.38709677419359</c:v>
                </c:pt>
                <c:pt idx="4">
                  <c:v>668.54838709677415</c:v>
                </c:pt>
                <c:pt idx="5">
                  <c:v>774.19354838709819</c:v>
                </c:pt>
                <c:pt idx="6">
                  <c:v>896.77419354838935</c:v>
                </c:pt>
                <c:pt idx="7">
                  <c:v>928.22580645161304</c:v>
                </c:pt>
                <c:pt idx="8">
                  <c:v>934.67741935483866</c:v>
                </c:pt>
              </c:numCache>
            </c:numRef>
          </c:val>
        </c:ser>
        <c:dLbls/>
        <c:marker val="1"/>
        <c:axId val="95170944"/>
        <c:axId val="95172864"/>
      </c:lineChart>
      <c:catAx>
        <c:axId val="95170944"/>
        <c:scaling>
          <c:orientation val="minMax"/>
        </c:scaling>
        <c:axPos val="b"/>
        <c:title>
          <c:tx>
            <c:rich>
              <a:bodyPr/>
              <a:lstStyle/>
              <a:p>
                <a:pPr>
                  <a:defRPr sz="1720" b="1" i="0" u="none" strike="noStrike" baseline="0">
                    <a:solidFill>
                      <a:srgbClr val="000000"/>
                    </a:solidFill>
                    <a:latin typeface="Times New Roman"/>
                    <a:ea typeface="Times New Roman"/>
                    <a:cs typeface="Times New Roman"/>
                  </a:defRPr>
                </a:pPr>
                <a:r>
                  <a:rPr lang="en-US"/>
                  <a:t>Time (days)</a:t>
                </a:r>
              </a:p>
            </c:rich>
          </c:tx>
          <c:layout>
            <c:manualLayout>
              <c:xMode val="edge"/>
              <c:yMode val="edge"/>
              <c:x val="0.48622595904325538"/>
              <c:y val="0.88628939368190451"/>
            </c:manualLayout>
          </c:layout>
          <c:spPr>
            <a:noFill/>
            <a:ln w="24702">
              <a:noFill/>
            </a:ln>
          </c:spPr>
        </c:title>
        <c:numFmt formatCode="General" sourceLinked="1"/>
        <c:tickLblPos val="nextTo"/>
        <c:txPr>
          <a:bodyPr rot="0" vert="horz"/>
          <a:lstStyle/>
          <a:p>
            <a:pPr>
              <a:defRPr sz="1752" b="0" i="0" u="none" strike="noStrike" baseline="0">
                <a:solidFill>
                  <a:schemeClr val="tx1"/>
                </a:solidFill>
                <a:latin typeface="Times New Roman"/>
                <a:ea typeface="Times New Roman"/>
                <a:cs typeface="Times New Roman"/>
              </a:defRPr>
            </a:pPr>
            <a:endParaRPr lang="en-US"/>
          </a:p>
        </c:txPr>
        <c:crossAx val="95172864"/>
        <c:crosses val="autoZero"/>
        <c:auto val="1"/>
        <c:lblAlgn val="ctr"/>
        <c:lblOffset val="100"/>
      </c:catAx>
      <c:valAx>
        <c:axId val="95172864"/>
        <c:scaling>
          <c:orientation val="minMax"/>
          <c:max val="1000"/>
          <c:min val="0"/>
        </c:scaling>
        <c:axPos val="l"/>
        <c:title>
          <c:tx>
            <c:rich>
              <a:bodyPr/>
              <a:lstStyle/>
              <a:p>
                <a:pPr>
                  <a:defRPr sz="1100" b="0" i="0" u="none" strike="noStrike" baseline="0">
                    <a:solidFill>
                      <a:srgbClr val="000000"/>
                    </a:solidFill>
                    <a:latin typeface="Arial"/>
                    <a:ea typeface="Arial"/>
                    <a:cs typeface="Arial"/>
                  </a:defRPr>
                </a:pPr>
                <a:r>
                  <a:rPr lang="en-US" sz="1720" b="1" i="0" u="none" strike="noStrike" baseline="0">
                    <a:solidFill>
                      <a:srgbClr val="000000"/>
                    </a:solidFill>
                    <a:latin typeface="Times New Roman"/>
                    <a:cs typeface="Times New Roman"/>
                  </a:rPr>
                  <a:t>Cumulative Weight (g/2m</a:t>
                </a:r>
                <a:r>
                  <a:rPr lang="en-US" sz="1720" b="1" i="0" u="none" strike="noStrike" baseline="30000">
                    <a:solidFill>
                      <a:srgbClr val="000000"/>
                    </a:solidFill>
                    <a:latin typeface="Times New Roman"/>
                    <a:cs typeface="Times New Roman"/>
                  </a:rPr>
                  <a:t>2</a:t>
                </a:r>
                <a:r>
                  <a:rPr lang="en-US" sz="1720" b="1" i="0" u="none" strike="noStrike" baseline="0">
                    <a:solidFill>
                      <a:srgbClr val="000000"/>
                    </a:solidFill>
                    <a:latin typeface="Times New Roman"/>
                    <a:cs typeface="Times New Roman"/>
                  </a:rPr>
                  <a:t>)</a:t>
                </a:r>
              </a:p>
            </c:rich>
          </c:tx>
          <c:layout>
            <c:manualLayout>
              <c:xMode val="edge"/>
              <c:yMode val="edge"/>
              <c:x val="8.4023607218589227E-3"/>
              <c:y val="0.14489963934364319"/>
            </c:manualLayout>
          </c:layout>
          <c:spPr>
            <a:noFill/>
            <a:ln w="24702">
              <a:noFill/>
            </a:ln>
          </c:spPr>
        </c:title>
        <c:numFmt formatCode="General" sourceLinked="1"/>
        <c:minorTickMark val="out"/>
        <c:tickLblPos val="nextTo"/>
        <c:txPr>
          <a:bodyPr rot="0" vert="horz"/>
          <a:lstStyle/>
          <a:p>
            <a:pPr>
              <a:defRPr sz="1752" b="1" i="0" u="none" strike="noStrike" baseline="0">
                <a:solidFill>
                  <a:schemeClr val="tx1"/>
                </a:solidFill>
                <a:latin typeface="Times New Roman"/>
                <a:ea typeface="Times New Roman"/>
                <a:cs typeface="Times New Roman"/>
              </a:defRPr>
            </a:pPr>
            <a:endParaRPr lang="en-US"/>
          </a:p>
        </c:txPr>
        <c:crossAx val="95170944"/>
        <c:crosses val="autoZero"/>
        <c:crossBetween val="midCat"/>
        <c:majorUnit val="200"/>
        <c:minorUnit val="100"/>
      </c:valAx>
      <c:spPr>
        <a:noFill/>
        <a:ln w="25394">
          <a:noFill/>
        </a:ln>
      </c:spPr>
    </c:plotArea>
    <c:plotVisOnly val="1"/>
    <c:dispBlanksAs val="gap"/>
  </c:chart>
  <c:spPr>
    <a:noFill/>
    <a:ln>
      <a:noFill/>
    </a:ln>
  </c:spPr>
  <c:txPr>
    <a:bodyPr/>
    <a:lstStyle/>
    <a:p>
      <a:pPr>
        <a:defRPr sz="1752"/>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view3D>
      <c:rotX val="10"/>
      <c:rAngAx val="1"/>
    </c:view3D>
    <c:plotArea>
      <c:layout/>
      <c:bar3DChart>
        <c:barDir val="col"/>
        <c:grouping val="clustered"/>
        <c:ser>
          <c:idx val="0"/>
          <c:order val="0"/>
          <c:tx>
            <c:strRef>
              <c:f>Sheet1!$T$83</c:f>
              <c:strCache>
                <c:ptCount val="1"/>
                <c:pt idx="0">
                  <c:v>Mr-IAG</c:v>
                </c:pt>
              </c:strCache>
            </c:strRef>
          </c:tx>
          <c:spPr>
            <a:scene3d>
              <a:camera prst="orthographicFront"/>
              <a:lightRig rig="threePt" dir="t"/>
            </a:scene3d>
            <a:sp3d>
              <a:bevelT/>
            </a:sp3d>
          </c:spPr>
          <c:cat>
            <c:strRef>
              <c:f>Sheet1!$U$84:$U$87</c:f>
              <c:strCache>
                <c:ptCount val="4"/>
                <c:pt idx="0">
                  <c:v>Control</c:v>
                </c:pt>
                <c:pt idx="1">
                  <c:v>3</c:v>
                </c:pt>
                <c:pt idx="2">
                  <c:v>21</c:v>
                </c:pt>
                <c:pt idx="3">
                  <c:v>28</c:v>
                </c:pt>
              </c:strCache>
            </c:strRef>
          </c:cat>
          <c:val>
            <c:numRef>
              <c:f>Sheet1!$T$84:$T$87</c:f>
              <c:numCache>
                <c:formatCode>0</c:formatCode>
                <c:ptCount val="4"/>
                <c:pt idx="0">
                  <c:v>100</c:v>
                </c:pt>
                <c:pt idx="1">
                  <c:v>2.7509181067051633</c:v>
                </c:pt>
                <c:pt idx="2">
                  <c:v>33.449999999999996</c:v>
                </c:pt>
                <c:pt idx="3">
                  <c:v>81.32769225993286</c:v>
                </c:pt>
              </c:numCache>
            </c:numRef>
          </c:val>
          <c:shape val="cylinder"/>
        </c:ser>
        <c:dLbls/>
        <c:shape val="box"/>
        <c:axId val="83720448"/>
        <c:axId val="83739008"/>
        <c:axId val="0"/>
      </c:bar3DChart>
      <c:catAx>
        <c:axId val="83720448"/>
        <c:scaling>
          <c:orientation val="minMax"/>
        </c:scaling>
        <c:axPos val="b"/>
        <c:title>
          <c:tx>
            <c:rich>
              <a:bodyPr/>
              <a:lstStyle/>
              <a:p>
                <a:pPr>
                  <a:defRPr sz="1800">
                    <a:latin typeface="Times New Roman" panose="02020603050405020304" pitchFamily="18" charset="0"/>
                    <a:cs typeface="Times New Roman" panose="02020603050405020304" pitchFamily="18" charset="0"/>
                  </a:defRPr>
                </a:pPr>
                <a:r>
                  <a:rPr lang="en-US" sz="1800" dirty="0" smtClean="0">
                    <a:latin typeface="Times New Roman" panose="02020603050405020304" pitchFamily="18" charset="0"/>
                    <a:cs typeface="Times New Roman" panose="02020603050405020304" pitchFamily="18" charset="0"/>
                  </a:rPr>
                  <a:t>Days</a:t>
                </a:r>
                <a:r>
                  <a:rPr lang="en-US" sz="1800" baseline="0" dirty="0" smtClean="0">
                    <a:latin typeface="Times New Roman" panose="02020603050405020304" pitchFamily="18" charset="0"/>
                    <a:cs typeface="Times New Roman" panose="02020603050405020304" pitchFamily="18" charset="0"/>
                  </a:rPr>
                  <a:t> </a:t>
                </a:r>
                <a:r>
                  <a:rPr lang="en-US" sz="1800" i="0" baseline="0" dirty="0" smtClean="0">
                    <a:latin typeface="Times New Roman" panose="02020603050405020304" pitchFamily="18" charset="0"/>
                    <a:cs typeface="Times New Roman" panose="02020603050405020304" pitchFamily="18" charset="0"/>
                  </a:rPr>
                  <a:t>after</a:t>
                </a:r>
                <a:r>
                  <a:rPr lang="en-US" sz="1800" i="1" baseline="0" dirty="0" smtClean="0">
                    <a:latin typeface="Times New Roman" panose="02020603050405020304" pitchFamily="18" charset="0"/>
                    <a:cs typeface="Times New Roman" panose="02020603050405020304" pitchFamily="18" charset="0"/>
                  </a:rPr>
                  <a:t> </a:t>
                </a:r>
                <a:r>
                  <a:rPr lang="en-US" sz="1800" i="1" baseline="0" dirty="0" err="1" smtClean="0">
                    <a:latin typeface="Times New Roman" panose="02020603050405020304" pitchFamily="18" charset="0"/>
                    <a:cs typeface="Times New Roman" panose="02020603050405020304" pitchFamily="18" charset="0"/>
                  </a:rPr>
                  <a:t>dsMr</a:t>
                </a:r>
                <a:r>
                  <a:rPr lang="en-US" sz="1800" i="1" baseline="0" dirty="0" smtClean="0">
                    <a:latin typeface="Times New Roman" panose="02020603050405020304" pitchFamily="18" charset="0"/>
                    <a:cs typeface="Times New Roman" panose="02020603050405020304" pitchFamily="18" charset="0"/>
                  </a:rPr>
                  <a:t>-IAG </a:t>
                </a:r>
                <a:r>
                  <a:rPr lang="en-US" sz="1800" baseline="0" dirty="0" smtClean="0">
                    <a:latin typeface="Times New Roman" panose="02020603050405020304" pitchFamily="18" charset="0"/>
                    <a:cs typeface="Times New Roman" panose="02020603050405020304" pitchFamily="18" charset="0"/>
                  </a:rPr>
                  <a:t>injection</a:t>
                </a:r>
                <a:endParaRPr lang="en-US" sz="1800" dirty="0">
                  <a:latin typeface="Times New Roman" panose="02020603050405020304" pitchFamily="18" charset="0"/>
                  <a:cs typeface="Times New Roman" panose="02020603050405020304" pitchFamily="18" charset="0"/>
                </a:endParaRPr>
              </a:p>
            </c:rich>
          </c:tx>
          <c:layout>
            <c:manualLayout>
              <c:xMode val="edge"/>
              <c:yMode val="edge"/>
              <c:x val="0.29050545715253978"/>
              <c:y val="0.90406231127725001"/>
            </c:manualLayout>
          </c:layout>
        </c:title>
        <c:numFmt formatCode="General" sourceLinked="1"/>
        <c:tickLblPos val="nextTo"/>
        <c:txPr>
          <a:bodyPr/>
          <a:lstStyle/>
          <a:p>
            <a:pPr>
              <a:defRPr b="1">
                <a:latin typeface="Times New Roman" panose="02020603050405020304" pitchFamily="18" charset="0"/>
                <a:cs typeface="Times New Roman" panose="02020603050405020304" pitchFamily="18" charset="0"/>
              </a:defRPr>
            </a:pPr>
            <a:endParaRPr lang="en-US"/>
          </a:p>
        </c:txPr>
        <c:crossAx val="83739008"/>
        <c:crosses val="autoZero"/>
        <c:auto val="1"/>
        <c:lblAlgn val="ctr"/>
        <c:lblOffset val="100"/>
      </c:catAx>
      <c:valAx>
        <c:axId val="83739008"/>
        <c:scaling>
          <c:orientation val="minMax"/>
        </c:scaling>
        <c:axPos val="l"/>
        <c:title>
          <c:tx>
            <c:rich>
              <a:bodyPr rot="-5400000" vert="horz"/>
              <a:lstStyle/>
              <a:p>
                <a:pPr>
                  <a:defRPr sz="1800">
                    <a:latin typeface="Times New Roman" panose="02020603050405020304" pitchFamily="18" charset="0"/>
                    <a:cs typeface="Times New Roman" panose="02020603050405020304" pitchFamily="18" charset="0"/>
                  </a:defRPr>
                </a:pPr>
                <a:r>
                  <a:rPr lang="en-US" sz="1800" dirty="0" smtClean="0">
                    <a:latin typeface="Times New Roman" panose="02020603050405020304" pitchFamily="18" charset="0"/>
                    <a:cs typeface="Times New Roman" panose="02020603050405020304" pitchFamily="18" charset="0"/>
                  </a:rPr>
                  <a:t>Relative </a:t>
                </a:r>
                <a:r>
                  <a:rPr lang="en-US" sz="1800" i="1" dirty="0" err="1" smtClean="0">
                    <a:latin typeface="Times New Roman" panose="02020603050405020304" pitchFamily="18" charset="0"/>
                    <a:cs typeface="Times New Roman" panose="02020603050405020304" pitchFamily="18" charset="0"/>
                  </a:rPr>
                  <a:t>Mr</a:t>
                </a:r>
                <a:r>
                  <a:rPr lang="en-US" sz="1800" i="1" dirty="0" smtClean="0">
                    <a:latin typeface="Times New Roman" panose="02020603050405020304" pitchFamily="18" charset="0"/>
                    <a:cs typeface="Times New Roman" panose="02020603050405020304" pitchFamily="18" charset="0"/>
                  </a:rPr>
                  <a:t>-IAG</a:t>
                </a:r>
                <a:r>
                  <a:rPr lang="en-US" sz="1800" dirty="0" smtClean="0">
                    <a:latin typeface="Times New Roman" panose="02020603050405020304" pitchFamily="18" charset="0"/>
                    <a:cs typeface="Times New Roman" panose="02020603050405020304" pitchFamily="18" charset="0"/>
                  </a:rPr>
                  <a:t> expression</a:t>
                </a:r>
                <a:r>
                  <a:rPr lang="en-US" sz="1800" baseline="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c:rich>
          </c:tx>
          <c:layout>
            <c:manualLayout>
              <c:xMode val="edge"/>
              <c:yMode val="edge"/>
              <c:x val="1.5759241567341209E-2"/>
              <c:y val="0.10590699037333452"/>
            </c:manualLayout>
          </c:layout>
        </c:title>
        <c:numFmt formatCode="0" sourceLinked="1"/>
        <c:tickLblPos val="nextTo"/>
        <c:txPr>
          <a:bodyPr/>
          <a:lstStyle/>
          <a:p>
            <a:pPr>
              <a:defRPr b="1">
                <a:latin typeface="Times New Roman" panose="02020603050405020304" pitchFamily="18" charset="0"/>
                <a:cs typeface="Times New Roman" panose="02020603050405020304" pitchFamily="18" charset="0"/>
              </a:defRPr>
            </a:pPr>
            <a:endParaRPr lang="en-US"/>
          </a:p>
        </c:txPr>
        <c:crossAx val="83720448"/>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86172"/>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86172"/>
          </a:xfrm>
          <a:prstGeom prst="rect">
            <a:avLst/>
          </a:prstGeom>
        </p:spPr>
        <p:txBody>
          <a:bodyPr vert="horz" lIns="91440" tIns="45720" rIns="91440" bIns="45720" rtlCol="1"/>
          <a:lstStyle>
            <a:lvl1pPr algn="l">
              <a:defRPr sz="1200"/>
            </a:lvl1pPr>
          </a:lstStyle>
          <a:p>
            <a:fld id="{5D4EAF1D-709C-479E-886E-60B8D07BCAC8}" type="datetimeFigureOut">
              <a:rPr lang="he-IL" smtClean="0"/>
              <a:pPr/>
              <a:t>ט"ו/חשון/תשע"ו</a:t>
            </a:fld>
            <a:endParaRPr lang="he-IL"/>
          </a:p>
        </p:txBody>
      </p:sp>
      <p:sp>
        <p:nvSpPr>
          <p:cNvPr id="4" name="Slide Image Placeholder 3"/>
          <p:cNvSpPr>
            <a:spLocks noGrp="1" noRot="1" noChangeAspect="1"/>
          </p:cNvSpPr>
          <p:nvPr>
            <p:ph type="sldImg" idx="2"/>
          </p:nvPr>
        </p:nvSpPr>
        <p:spPr>
          <a:xfrm>
            <a:off x="998538" y="728663"/>
            <a:ext cx="4860925" cy="3646487"/>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618633"/>
            <a:ext cx="5486400" cy="4375547"/>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9235578"/>
            <a:ext cx="2971800" cy="486172"/>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9235578"/>
            <a:ext cx="2971800" cy="486172"/>
          </a:xfrm>
          <a:prstGeom prst="rect">
            <a:avLst/>
          </a:prstGeom>
        </p:spPr>
        <p:txBody>
          <a:bodyPr vert="horz" lIns="91440" tIns="45720" rIns="91440" bIns="45720" rtlCol="1" anchor="b"/>
          <a:lstStyle>
            <a:lvl1pPr algn="l">
              <a:defRPr sz="1200"/>
            </a:lvl1pPr>
          </a:lstStyle>
          <a:p>
            <a:fld id="{F9824E0F-8BF3-4667-A708-8DC4F19DA335}" type="slidenum">
              <a:rPr lang="he-IL" smtClean="0"/>
              <a:pPr/>
              <a:t>‹#›</a:t>
            </a:fld>
            <a:endParaRPr lang="he-IL"/>
          </a:p>
        </p:txBody>
      </p:sp>
    </p:spTree>
    <p:extLst>
      <p:ext uri="{BB962C8B-B14F-4D97-AF65-F5344CB8AC3E}">
        <p14:creationId xmlns:p14="http://schemas.microsoft.com/office/powerpoint/2010/main" xmlns="" val="286777837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A599BDC-E8FE-47DD-9334-F04A17EBD0AD}" type="slidenum">
              <a:rPr lang="he-IL" smtClean="0"/>
              <a:pPr/>
              <a:t>1</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algn="l" rtl="0" eaLnBrk="1" hangingPunct="1"/>
            <a:r>
              <a:rPr lang="en-US" sz="1600" b="1" dirty="0" smtClean="0"/>
              <a:t>In this talk I will address the androgenic gland which is the key regulator of sexual differentiation in crustaceans. I will discuss </a:t>
            </a:r>
            <a:r>
              <a:rPr lang="en-US" sz="1600" b="1" dirty="0" err="1" smtClean="0"/>
              <a:t>monosex</a:t>
            </a:r>
            <a:r>
              <a:rPr lang="en-US" sz="1600" b="1" dirty="0" smtClean="0"/>
              <a:t> biotechnology that is based upon this unique gland, focusing on the ongoing research and development of molecular tools recently developed by our laboratory. These tools have the potential to revolutionize the entire crustacean aquaculture industry.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In addition, as we aware of genetic inbreeding, Our biotechnology could also be combined with selective breeding scheme in which only </a:t>
            </a:r>
            <a:r>
              <a:rPr lang="en-US" dirty="0"/>
              <a:t>crossbred offspring </a:t>
            </a:r>
            <a:r>
              <a:rPr lang="en-US" dirty="0" smtClean="0"/>
              <a:t>of </a:t>
            </a:r>
            <a:r>
              <a:rPr lang="en-US" dirty="0"/>
              <a:t>a neo-female of one </a:t>
            </a:r>
            <a:r>
              <a:rPr lang="en-US" dirty="0" smtClean="0"/>
              <a:t>best selected </a:t>
            </a:r>
            <a:r>
              <a:rPr lang="en-US" dirty="0"/>
              <a:t>breed and a male from the </a:t>
            </a:r>
            <a:r>
              <a:rPr lang="en-US" dirty="0" smtClean="0"/>
              <a:t>other best selected breed </a:t>
            </a:r>
            <a:r>
              <a:rPr lang="en-US" dirty="0"/>
              <a:t>will be released to commercial </a:t>
            </a:r>
            <a:r>
              <a:rPr lang="en-US" dirty="0" smtClean="0"/>
              <a:t>farms keeping clean lines of fresh water prawns. This will be done in each generation of the selective breeding program.</a:t>
            </a:r>
            <a:endParaRPr lang="he-IL" dirty="0"/>
          </a:p>
        </p:txBody>
      </p:sp>
      <p:sp>
        <p:nvSpPr>
          <p:cNvPr id="4" name="Slide Number Placeholder 3"/>
          <p:cNvSpPr>
            <a:spLocks noGrp="1"/>
          </p:cNvSpPr>
          <p:nvPr>
            <p:ph type="sldNum" sz="quarter" idx="10"/>
          </p:nvPr>
        </p:nvSpPr>
        <p:spPr/>
        <p:txBody>
          <a:bodyPr/>
          <a:lstStyle/>
          <a:p>
            <a:fld id="{F9824E0F-8BF3-4667-A708-8DC4F19DA335}" type="slidenum">
              <a:rPr lang="he-IL" smtClean="0"/>
              <a:pPr/>
              <a:t>10</a:t>
            </a:fld>
            <a:endParaRPr lang="he-IL"/>
          </a:p>
        </p:txBody>
      </p:sp>
    </p:spTree>
    <p:extLst>
      <p:ext uri="{BB962C8B-B14F-4D97-AF65-F5344CB8AC3E}">
        <p14:creationId xmlns:p14="http://schemas.microsoft.com/office/powerpoint/2010/main" xmlns="" val="999128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We have seen thus far one example for IAG manipulation which leads to a commercially important sex reversal.</a:t>
            </a:r>
            <a:r>
              <a:rPr lang="en-US" baseline="0" dirty="0" smtClean="0"/>
              <a:t> This example could be broadened and tailored to fit all aquaculture- important  crustacean models and perhaps even serve as a part of a broader solution for coping with invasive crustacean species.</a:t>
            </a:r>
            <a:endParaRPr lang="he-IL" dirty="0"/>
          </a:p>
        </p:txBody>
      </p:sp>
      <p:sp>
        <p:nvSpPr>
          <p:cNvPr id="4" name="Slide Number Placeholder 3"/>
          <p:cNvSpPr>
            <a:spLocks noGrp="1"/>
          </p:cNvSpPr>
          <p:nvPr>
            <p:ph type="sldNum" sz="quarter" idx="10"/>
          </p:nvPr>
        </p:nvSpPr>
        <p:spPr/>
        <p:txBody>
          <a:bodyPr/>
          <a:lstStyle/>
          <a:p>
            <a:fld id="{F9824E0F-8BF3-4667-A708-8DC4F19DA335}" type="slidenum">
              <a:rPr lang="he-IL" smtClean="0"/>
              <a:pPr/>
              <a:t>12</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EC5056C-A72A-4F4D-8DC5-205C24133078}" type="slidenum">
              <a:rPr lang="he-IL" smtClean="0"/>
              <a:pPr eaLnBrk="1" hangingPunct="1"/>
              <a:t>2</a:t>
            </a:fld>
            <a:endParaRPr lang="en-US" smtClean="0"/>
          </a:p>
        </p:txBody>
      </p:sp>
      <p:sp>
        <p:nvSpPr>
          <p:cNvPr id="20483" name="Slide Image Placeholder 1"/>
          <p:cNvSpPr>
            <a:spLocks noGrp="1" noRot="1" noChangeAspect="1" noTextEdit="1"/>
          </p:cNvSpPr>
          <p:nvPr>
            <p:ph type="sldImg"/>
          </p:nvPr>
        </p:nvSpPr>
        <p:spPr>
          <a:ln/>
        </p:spPr>
      </p:sp>
      <p:sp>
        <p:nvSpPr>
          <p:cNvPr id="2048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eaLnBrk="1" hangingPunct="1"/>
            <a:r>
              <a:rPr lang="en-US" sz="1000" i="1" dirty="0" err="1" smtClean="0"/>
              <a:t>Macrobrachium</a:t>
            </a:r>
            <a:r>
              <a:rPr lang="en-US" sz="1000" i="1" dirty="0" smtClean="0"/>
              <a:t> </a:t>
            </a:r>
            <a:r>
              <a:rPr lang="en-US" sz="1000" i="1" dirty="0" err="1" smtClean="0"/>
              <a:t>rosenbergii</a:t>
            </a:r>
            <a:r>
              <a:rPr lang="en-US" sz="1000" dirty="0" smtClean="0"/>
              <a:t> males grow faster than females and reach higher weights at harvest. In this picture, to the left are </a:t>
            </a:r>
            <a:r>
              <a:rPr lang="en-US" sz="1000" dirty="0" smtClean="0">
                <a:latin typeface="Times New Roman" pitchFamily="18" charset="0"/>
                <a:cs typeface="Times New Roman" pitchFamily="18" charset="0"/>
              </a:rPr>
              <a:t>four small sized egg berried females along with a markedly larger male from the same population to the right. </a:t>
            </a:r>
          </a:p>
          <a:p>
            <a:pPr algn="l" rtl="0" eaLnBrk="1" hangingPunct="1">
              <a:lnSpc>
                <a:spcPct val="180000"/>
              </a:lnSpc>
              <a:spcBef>
                <a:spcPct val="0"/>
              </a:spcBef>
            </a:pPr>
            <a:endParaRPr lang="en-US" sz="1000" dirty="0" smtClean="0">
              <a:latin typeface="Times New Roman" pitchFamily="18" charset="0"/>
              <a:cs typeface="Times New Roman" pitchFamily="18" charset="0"/>
            </a:endParaRPr>
          </a:p>
          <a:p>
            <a:pPr algn="l" rtl="0" eaLnBrk="1" hangingPunct="1">
              <a:lnSpc>
                <a:spcPct val="180000"/>
              </a:lnSpc>
              <a:spcBef>
                <a:spcPct val="0"/>
              </a:spcBef>
            </a:pPr>
            <a:r>
              <a:rPr lang="en-US" sz="1000" dirty="0" smtClean="0">
                <a:latin typeface="Times New Roman" pitchFamily="18" charset="0"/>
                <a:cs typeface="Times New Roman" pitchFamily="18" charset="0"/>
              </a:rPr>
              <a:t>All-male population culture was shown to gain higher yields and reach market size faster than mixed and all female populations, pointing on the economical advantages of prawn </a:t>
            </a:r>
            <a:r>
              <a:rPr lang="en-US" sz="1000" dirty="0" err="1" smtClean="0">
                <a:latin typeface="Times New Roman" pitchFamily="18" charset="0"/>
                <a:cs typeface="Times New Roman" pitchFamily="18" charset="0"/>
              </a:rPr>
              <a:t>monosex</a:t>
            </a:r>
            <a:r>
              <a:rPr lang="en-US" sz="1000" dirty="0" smtClean="0">
                <a:latin typeface="Times New Roman" pitchFamily="18" charset="0"/>
                <a:cs typeface="Times New Roman" pitchFamily="18" charset="0"/>
              </a:rPr>
              <a:t> culture.</a:t>
            </a:r>
          </a:p>
          <a:p>
            <a:pPr algn="l" rtl="0" eaLnBrk="1" hangingPunct="1">
              <a:lnSpc>
                <a:spcPct val="180000"/>
              </a:lnSpc>
              <a:spcBef>
                <a:spcPct val="0"/>
              </a:spcBef>
            </a:pPr>
            <a:endParaRPr lang="en-US" sz="1000" dirty="0" smtClean="0">
              <a:latin typeface="Times New Roman" pitchFamily="18" charset="0"/>
              <a:cs typeface="Times New Roman" pitchFamily="18" charset="0"/>
            </a:endParaRPr>
          </a:p>
          <a:p>
            <a:pPr algn="l" rtl="0" eaLnBrk="1" hangingPunct="1">
              <a:lnSpc>
                <a:spcPct val="180000"/>
              </a:lnSpc>
              <a:spcBef>
                <a:spcPct val="0"/>
              </a:spcBef>
            </a:pPr>
            <a:r>
              <a:rPr lang="en-US" sz="1000" dirty="0" smtClean="0">
                <a:latin typeface="Times New Roman" pitchFamily="18" charset="0"/>
                <a:cs typeface="Times New Roman" pitchFamily="18" charset="0"/>
              </a:rPr>
              <a:t>Moreover, in a field study recently conducted in India, the grower’s income was calculated to rise by 60% when discarding the less-profitable females of the species. </a:t>
            </a:r>
          </a:p>
          <a:p>
            <a:pPr algn="l" rtl="0" eaLnBrk="1" hangingPunct="1">
              <a:lnSpc>
                <a:spcPct val="180000"/>
              </a:lnSpc>
              <a:spcBef>
                <a:spcPct val="0"/>
              </a:spcBef>
            </a:pPr>
            <a:endParaRPr lang="en-US" sz="1000" dirty="0" smtClean="0">
              <a:latin typeface="Times New Roman" pitchFamily="18" charset="0"/>
              <a:cs typeface="Times New Roman" pitchFamily="18" charset="0"/>
            </a:endParaRPr>
          </a:p>
        </p:txBody>
      </p:sp>
      <p:sp>
        <p:nvSpPr>
          <p:cNvPr id="20485" name="Slide Number Placeholder 3"/>
          <p:cNvSpPr txBox="1">
            <a:spLocks noGrp="1"/>
          </p:cNvSpPr>
          <p:nvPr/>
        </p:nvSpPr>
        <p:spPr bwMode="auto">
          <a:xfrm>
            <a:off x="3884613" y="9235578"/>
            <a:ext cx="2971800" cy="486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DBBA343-14ED-479D-956B-893B7BF09330}" type="slidenum">
              <a:rPr lang="he-IL" sz="1200">
                <a:latin typeface="Calibri" pitchFamily="34" charset="0"/>
              </a:rPr>
              <a:pPr eaLnBrk="1" hangingPunct="1"/>
              <a:t>2</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algn="l" rtl="0"/>
            <a:r>
              <a:rPr lang="en-US" sz="1400" dirty="0" smtClean="0">
                <a:latin typeface="Times New Roman" panose="02020603050405020304" pitchFamily="18" charset="0"/>
                <a:cs typeface="Times New Roman" panose="02020603050405020304" pitchFamily="18" charset="0"/>
              </a:rPr>
              <a:t>Repetitive injections of </a:t>
            </a:r>
            <a:r>
              <a:rPr lang="en-US" sz="1400" dirty="0" err="1" smtClean="0">
                <a:latin typeface="Times New Roman" panose="02020603050405020304" pitchFamily="18" charset="0"/>
                <a:cs typeface="Times New Roman" panose="02020603050405020304" pitchFamily="18" charset="0"/>
              </a:rPr>
              <a:t>dsMr</a:t>
            </a:r>
            <a:r>
              <a:rPr lang="en-US" sz="1400" dirty="0" smtClean="0">
                <a:latin typeface="Times New Roman" panose="02020603050405020304" pitchFamily="18" charset="0"/>
                <a:cs typeface="Times New Roman" panose="02020603050405020304" pitchFamily="18" charset="0"/>
              </a:rPr>
              <a:t>-IAG have finally enabled us to alter the sex of genetic males into functional 'neo-females'. At the top panel, we can see a dorsal view of a genetic male, with a fully developed ovary indicated by an arrow. At the bottom panel, we can see the same neo-female carrying eggs, after a successful mating with a normal male. Some of the eggs are magnified, </a:t>
            </a:r>
            <a:r>
              <a:rPr lang="en-US" sz="1400" dirty="0">
                <a:latin typeface="Times New Roman" panose="02020603050405020304" pitchFamily="18" charset="0"/>
                <a:cs typeface="Times New Roman" panose="02020603050405020304" pitchFamily="18" charset="0"/>
              </a:rPr>
              <a:t>showing </a:t>
            </a:r>
            <a:r>
              <a:rPr lang="en-US" sz="1400" dirty="0" smtClean="0">
                <a:latin typeface="Times New Roman" panose="02020603050405020304" pitchFamily="18" charset="0"/>
                <a:cs typeface="Times New Roman" panose="02020603050405020304" pitchFamily="18" charset="0"/>
              </a:rPr>
              <a:t>normal embryos development.</a:t>
            </a:r>
          </a:p>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Sex reversal was validated using genomic sex markers. While the positive control is amplified in all the samples, the sex marker is amplified only in the females. To the left is a normal female with a mixed progeny. To the right is the neo-female with its progeny that are all genetically males, along with normal male and female as controls. </a:t>
            </a:r>
          </a:p>
          <a:p>
            <a:pPr algn="l" rtl="0"/>
            <a:endParaRPr lang="en-US" sz="1400" dirty="0" smtClean="0">
              <a:latin typeface="Times New Roman" panose="02020603050405020304" pitchFamily="18" charset="0"/>
              <a:cs typeface="Times New Roman" panose="02020603050405020304" pitchFamily="18" charset="0"/>
            </a:endParaRPr>
          </a:p>
          <a:p>
            <a:pPr algn="l" rtl="0"/>
            <a:endParaRPr lang="en-US" sz="1400" dirty="0" smtClean="0">
              <a:latin typeface="Times New Roman" panose="02020603050405020304" pitchFamily="18" charset="0"/>
              <a:cs typeface="Times New Roman" panose="02020603050405020304" pitchFamily="18"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353FEDD2-F401-45DE-A727-481BD001D00E}" type="slidenum">
              <a:rPr lang="he-IL" smtClean="0"/>
              <a:pPr eaLnBrk="1" hangingPunct="1"/>
              <a:t>3</a:t>
            </a:fld>
            <a:endParaRPr lang="en-US" smtClean="0"/>
          </a:p>
        </p:txBody>
      </p:sp>
    </p:spTree>
    <p:extLst>
      <p:ext uri="{BB962C8B-B14F-4D97-AF65-F5344CB8AC3E}">
        <p14:creationId xmlns:p14="http://schemas.microsoft.com/office/powerpoint/2010/main" xmlns="" val="140057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normAutofit/>
          </a:bodyPr>
          <a:lstStyle/>
          <a:p>
            <a:pPr algn="l" rtl="0"/>
            <a:r>
              <a:rPr lang="en-US" sz="1400" dirty="0" smtClean="0">
                <a:latin typeface="Times New Roman" panose="02020603050405020304" pitchFamily="18" charset="0"/>
                <a:cs typeface="Times New Roman" pitchFamily="18" charset="0"/>
              </a:rPr>
              <a:t>Going back to our scheme, but this time instead of AG ablation, a temporal </a:t>
            </a:r>
            <a:r>
              <a:rPr lang="en-US" sz="1400" dirty="0" err="1" smtClean="0">
                <a:latin typeface="Times New Roman" pitchFamily="18" charset="0"/>
                <a:cs typeface="Times New Roman" pitchFamily="18" charset="0"/>
              </a:rPr>
              <a:t>dsRNA</a:t>
            </a:r>
            <a:r>
              <a:rPr lang="en-US" sz="1400" dirty="0" smtClean="0">
                <a:latin typeface="Times New Roman" pitchFamily="18" charset="0"/>
                <a:cs typeface="Times New Roman" pitchFamily="18" charset="0"/>
              </a:rPr>
              <a:t> silencing is applied, resulting in a full and functional sex reversal from male into a neo-female. </a:t>
            </a:r>
          </a:p>
        </p:txBody>
      </p:sp>
      <p:sp>
        <p:nvSpPr>
          <p:cNvPr id="20484" name="Slide Number Placeholder 3"/>
          <p:cNvSpPr>
            <a:spLocks noGrp="1"/>
          </p:cNvSpPr>
          <p:nvPr>
            <p:ph type="sldNum" sz="quarter" idx="5"/>
          </p:nvPr>
        </p:nvSpPr>
        <p:spPr>
          <a:noFill/>
        </p:spPr>
        <p:txBody>
          <a:bodyPr/>
          <a:lstStyle/>
          <a:p>
            <a:fld id="{14F4B2E0-1AD7-4E3D-BB45-89B28F5DB461}" type="slidenum">
              <a:rPr lang="he-IL" smtClean="0"/>
              <a:pPr/>
              <a:t>4</a:t>
            </a:fld>
            <a:endParaRPr lang="en-US" smtClean="0"/>
          </a:p>
        </p:txBody>
      </p:sp>
    </p:spTree>
    <p:extLst>
      <p:ext uri="{BB962C8B-B14F-4D97-AF65-F5344CB8AC3E}">
        <p14:creationId xmlns:p14="http://schemas.microsoft.com/office/powerpoint/2010/main" xmlns="" val="47163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the first time in crustaceans commercial </a:t>
            </a:r>
            <a:r>
              <a:rPr lang="en-US" dirty="0" smtClean="0">
                <a:latin typeface="Times New Roman" panose="02020603050405020304" pitchFamily="18" charset="0"/>
                <a:cs typeface="Times New Roman" panose="02020603050405020304" pitchFamily="18" charset="0"/>
              </a:rPr>
              <a:t>production, </a:t>
            </a:r>
            <a:r>
              <a:rPr lang="en-US" dirty="0">
                <a:latin typeface="Times New Roman" panose="02020603050405020304" pitchFamily="18" charset="0"/>
                <a:cs typeface="Times New Roman" panose="02020603050405020304" pitchFamily="18" charset="0"/>
              </a:rPr>
              <a:t>a non-inherited, </a:t>
            </a:r>
            <a:r>
              <a:rPr lang="en-US" dirty="0" smtClean="0">
                <a:latin typeface="Times New Roman" panose="02020603050405020304" pitchFamily="18" charset="0"/>
                <a:cs typeface="Times New Roman" panose="02020603050405020304" pitchFamily="18" charset="0"/>
              </a:rPr>
              <a:t>temporal gene </a:t>
            </a:r>
            <a:r>
              <a:rPr lang="en-US" dirty="0">
                <a:latin typeface="Times New Roman" panose="02020603050405020304" pitchFamily="18" charset="0"/>
                <a:cs typeface="Times New Roman" panose="02020603050405020304" pitchFamily="18" charset="0"/>
              </a:rPr>
              <a:t>silencing biotechnology is available. </a:t>
            </a:r>
            <a:endParaRPr lang="en-US" dirty="0" smtClean="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This technology </a:t>
            </a:r>
            <a:r>
              <a:rPr lang="en-US" dirty="0">
                <a:latin typeface="Times New Roman" panose="02020603050405020304" pitchFamily="18" charset="0"/>
                <a:cs typeface="Times New Roman" panose="02020603050405020304" pitchFamily="18" charset="0"/>
              </a:rPr>
              <a:t>was developed at the National Institute of Biotechnology at Ben-Gurion University of the Negev (BGU</a:t>
            </a:r>
            <a:r>
              <a:rPr lang="en-US">
                <a:latin typeface="Times New Roman" panose="02020603050405020304" pitchFamily="18" charset="0"/>
                <a:cs typeface="Times New Roman" panose="02020603050405020304" pitchFamily="18" charset="0"/>
              </a:rPr>
              <a:t>). </a:t>
            </a:r>
            <a:endParaRPr lang="en-US" smtClean="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based on </a:t>
            </a: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insulin-like androgenic gland hormone from </a:t>
            </a:r>
            <a:r>
              <a:rPr lang="en-US" i="1" dirty="0">
                <a:latin typeface="Times New Roman" panose="02020603050405020304" pitchFamily="18" charset="0"/>
                <a:cs typeface="Times New Roman" panose="02020603050405020304" pitchFamily="18" charset="0"/>
              </a:rPr>
              <a:t>M. </a:t>
            </a:r>
            <a:r>
              <a:rPr lang="en-US" i="1" dirty="0" err="1">
                <a:latin typeface="Times New Roman" panose="02020603050405020304" pitchFamily="18" charset="0"/>
                <a:cs typeface="Times New Roman" panose="02020603050405020304" pitchFamily="18" charset="0"/>
              </a:rPr>
              <a:t>rosenbergii</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(termed </a:t>
            </a:r>
            <a:r>
              <a:rPr lang="en-US" dirty="0" err="1">
                <a:latin typeface="Times New Roman" panose="02020603050405020304" pitchFamily="18" charset="0"/>
                <a:cs typeface="Times New Roman" panose="02020603050405020304" pitchFamily="18" charset="0"/>
              </a:rPr>
              <a:t>Mr</a:t>
            </a:r>
            <a:r>
              <a:rPr lang="en-US" dirty="0">
                <a:latin typeface="Times New Roman" panose="02020603050405020304" pitchFamily="18" charset="0"/>
                <a:cs typeface="Times New Roman" panose="02020603050405020304" pitchFamily="18" charset="0"/>
              </a:rPr>
              <a:t>-IAG and fully patented</a:t>
            </a:r>
            <a:r>
              <a:rPr lang="en-US" dirty="0" smtClean="0">
                <a:latin typeface="Times New Roman" panose="02020603050405020304" pitchFamily="18" charset="0"/>
                <a:cs typeface="Times New Roman" panose="02020603050405020304" pitchFamily="18" charset="0"/>
              </a:rPr>
              <a:t>) and on the use of specific sex markers..</a:t>
            </a:r>
            <a:endParaRPr lang="en-US" dirty="0">
              <a:latin typeface="Times New Roman" panose="02020603050405020304" pitchFamily="18" charset="0"/>
              <a:cs typeface="Times New Roman" panose="02020603050405020304" pitchFamily="18" charset="0"/>
            </a:endParaRPr>
          </a:p>
          <a:p>
            <a:pPr algn="l" rtl="0"/>
            <a:endParaRPr lang="en-US" dirty="0" smtClean="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technology does not use exogenous hormones or chemicals and it is not producing genetically modified </a:t>
            </a:r>
            <a:r>
              <a:rPr lang="en-US" dirty="0" smtClean="0">
                <a:latin typeface="Times New Roman" panose="02020603050405020304" pitchFamily="18" charset="0"/>
                <a:cs typeface="Times New Roman" panose="02020603050405020304" pitchFamily="18" charset="0"/>
              </a:rPr>
              <a:t>prawns (</a:t>
            </a:r>
            <a:r>
              <a:rPr lang="en-US" dirty="0">
                <a:latin typeface="Times New Roman" panose="02020603050405020304" pitchFamily="18" charset="0"/>
                <a:cs typeface="Times New Roman" panose="02020603050405020304" pitchFamily="18" charset="0"/>
              </a:rPr>
              <a:t>completely non-GMO technology). As the intervention is temporal, it is not transmissible to next generations</a:t>
            </a:r>
            <a:r>
              <a:rPr lang="en-US" dirty="0" smtClean="0">
                <a:latin typeface="Times New Roman" panose="02020603050405020304" pitchFamily="18" charset="0"/>
                <a:cs typeface="Times New Roman" panose="02020603050405020304" pitchFamily="18" charset="0"/>
              </a:rPr>
              <a:t>.</a:t>
            </a:r>
          </a:p>
          <a:p>
            <a:pPr algn="l" rtl="0"/>
            <a:endParaRPr lang="en-US" dirty="0">
              <a:latin typeface="Times New Roman" panose="02020603050405020304" pitchFamily="18" charset="0"/>
              <a:cs typeface="Times New Roman" panose="02020603050405020304" pitchFamily="18" charset="0"/>
            </a:endParaRPr>
          </a:p>
          <a:p>
            <a:pPr algn="l" rtl="0"/>
            <a:endParaRPr lang="en-US" dirty="0" smtClean="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l"/>
            <a:r>
              <a:rPr lang="en-US" dirty="0" smtClean="0"/>
              <a:t> </a:t>
            </a:r>
            <a:endParaRPr lang="he-IL" dirty="0"/>
          </a:p>
        </p:txBody>
      </p:sp>
      <p:sp>
        <p:nvSpPr>
          <p:cNvPr id="4" name="Slide Number Placeholder 3"/>
          <p:cNvSpPr>
            <a:spLocks noGrp="1"/>
          </p:cNvSpPr>
          <p:nvPr>
            <p:ph type="sldNum" sz="quarter" idx="10"/>
          </p:nvPr>
        </p:nvSpPr>
        <p:spPr/>
        <p:txBody>
          <a:bodyPr/>
          <a:lstStyle/>
          <a:p>
            <a:fld id="{F9824E0F-8BF3-4667-A708-8DC4F19DA335}" type="slidenum">
              <a:rPr lang="he-IL" smtClean="0"/>
              <a:pPr/>
              <a:t>5</a:t>
            </a:fld>
            <a:endParaRPr lang="he-IL"/>
          </a:p>
        </p:txBody>
      </p:sp>
    </p:spTree>
    <p:extLst>
      <p:ext uri="{BB962C8B-B14F-4D97-AF65-F5344CB8AC3E}">
        <p14:creationId xmlns:p14="http://schemas.microsoft.com/office/powerpoint/2010/main" xmlns="" val="210581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400" dirty="0" smtClean="0">
                <a:latin typeface="Times New Roman" panose="02020603050405020304" pitchFamily="18" charset="0"/>
                <a:cs typeface="Times New Roman" panose="02020603050405020304" pitchFamily="18" charset="0"/>
              </a:rPr>
              <a:t>In a more simplified way, </a:t>
            </a:r>
          </a:p>
          <a:p>
            <a:pPr algn="l" rtl="0"/>
            <a:r>
              <a:rPr lang="en-US" sz="1400" dirty="0" smtClean="0">
                <a:latin typeface="Times New Roman" panose="02020603050405020304" pitchFamily="18" charset="0"/>
                <a:cs typeface="Times New Roman" panose="02020603050405020304" pitchFamily="18" charset="0"/>
              </a:rPr>
              <a:t>In the cell, DNA will transcribe into mRNA which will then is translated to protein.</a:t>
            </a:r>
          </a:p>
          <a:p>
            <a:pPr algn="l" rtl="0"/>
            <a:r>
              <a:rPr lang="en-US" sz="1400" dirty="0" smtClean="0">
                <a:latin typeface="Times New Roman" panose="02020603050405020304" pitchFamily="18" charset="0"/>
                <a:cs typeface="Times New Roman" panose="02020603050405020304" pitchFamily="18" charset="0"/>
              </a:rPr>
              <a:t>When introducing  </a:t>
            </a:r>
            <a:r>
              <a:rPr lang="en-US" sz="1400" dirty="0" err="1" smtClean="0">
                <a:latin typeface="Times New Roman" panose="02020603050405020304" pitchFamily="18" charset="0"/>
                <a:cs typeface="Times New Roman" panose="02020603050405020304" pitchFamily="18" charset="0"/>
              </a:rPr>
              <a:t>dsRNA</a:t>
            </a:r>
            <a:r>
              <a:rPr lang="en-US" sz="1400" dirty="0" smtClean="0">
                <a:latin typeface="Times New Roman" panose="02020603050405020304" pitchFamily="18" charset="0"/>
                <a:cs typeface="Times New Roman" panose="02020603050405020304" pitchFamily="18" charset="0"/>
              </a:rPr>
              <a:t> homologous to our target mRNA, the endogenous Dicer –RISC machinery will be activated, reducing the mRNA template and hence temporarily eliminating the translation of our target protein.</a:t>
            </a:r>
          </a:p>
          <a:p>
            <a:endParaRPr lang="he-IL"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9824E0F-8BF3-4667-A708-8DC4F19DA335}" type="slidenum">
              <a:rPr lang="he-IL" smtClean="0"/>
              <a:pPr/>
              <a:t>6</a:t>
            </a:fld>
            <a:endParaRPr lang="he-IL"/>
          </a:p>
        </p:txBody>
      </p:sp>
    </p:spTree>
    <p:extLst>
      <p:ext uri="{BB962C8B-B14F-4D97-AF65-F5344CB8AC3E}">
        <p14:creationId xmlns:p14="http://schemas.microsoft.com/office/powerpoint/2010/main" xmlns="" val="359368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1216025"/>
            <a:ext cx="4375150" cy="3281363"/>
          </a:xfrm>
        </p:spPr>
      </p:sp>
      <p:sp>
        <p:nvSpPr>
          <p:cNvPr id="3" name="Notes Placeholder 2"/>
          <p:cNvSpPr>
            <a:spLocks noGrp="1"/>
          </p:cNvSpPr>
          <p:nvPr>
            <p:ph type="body" idx="1"/>
          </p:nvPr>
        </p:nvSpPr>
        <p:spPr/>
        <p:txBody>
          <a:bodyPr>
            <a:normAutofit/>
          </a:bodyPr>
          <a:lstStyle/>
          <a:p>
            <a:pPr algn="l" rtl="0"/>
            <a:r>
              <a:rPr lang="en-US" sz="1400" dirty="0" smtClean="0">
                <a:latin typeface="Times New Roman" panose="02020603050405020304" pitchFamily="18" charset="0"/>
                <a:cs typeface="Times New Roman" panose="02020603050405020304" pitchFamily="18" charset="0"/>
              </a:rPr>
              <a:t>Clearance of exogenous non specific </a:t>
            </a:r>
            <a:r>
              <a:rPr lang="en-US" sz="1400" dirty="0" err="1" smtClean="0">
                <a:latin typeface="Times New Roman" panose="02020603050405020304" pitchFamily="18" charset="0"/>
                <a:cs typeface="Times New Roman" panose="02020603050405020304" pitchFamily="18" charset="0"/>
              </a:rPr>
              <a:t>dsRNA</a:t>
            </a:r>
            <a:r>
              <a:rPr lang="en-US" sz="1400" dirty="0" smtClean="0">
                <a:latin typeface="Times New Roman" panose="02020603050405020304" pitchFamily="18" charset="0"/>
                <a:cs typeface="Times New Roman" panose="02020603050405020304" pitchFamily="18" charset="0"/>
              </a:rPr>
              <a:t> was tested 3, 7 and 14 days after </a:t>
            </a:r>
            <a:r>
              <a:rPr lang="en-US" sz="1400" dirty="0" err="1" smtClean="0">
                <a:latin typeface="Times New Roman" panose="02020603050405020304" pitchFamily="18" charset="0"/>
                <a:cs typeface="Times New Roman" panose="02020603050405020304" pitchFamily="18" charset="0"/>
              </a:rPr>
              <a:t>dsRNA</a:t>
            </a:r>
            <a:r>
              <a:rPr lang="en-US" sz="1400" dirty="0" smtClean="0">
                <a:latin typeface="Times New Roman" panose="02020603050405020304" pitchFamily="18" charset="0"/>
                <a:cs typeface="Times New Roman" panose="02020603050405020304" pitchFamily="18" charset="0"/>
              </a:rPr>
              <a:t> administration. </a:t>
            </a:r>
          </a:p>
          <a:p>
            <a:pPr algn="l" rtl="0"/>
            <a:r>
              <a:rPr lang="en-US" sz="1400" dirty="0" smtClean="0">
                <a:latin typeface="Times New Roman" panose="02020603050405020304" pitchFamily="18" charset="0"/>
                <a:cs typeface="Times New Roman" panose="02020603050405020304" pitchFamily="18" charset="0"/>
              </a:rPr>
              <a:t>As shown by </a:t>
            </a:r>
            <a:r>
              <a:rPr lang="en-US" sz="1400" b="0" i="0" u="none" strike="noStrike" kern="1200" baseline="0" dirty="0" smtClean="0">
                <a:solidFill>
                  <a:schemeClr val="tx1"/>
                </a:solidFill>
                <a:latin typeface="Times New Roman" panose="02020603050405020304" pitchFamily="18" charset="0"/>
                <a:cs typeface="Times New Roman" panose="02020603050405020304" pitchFamily="18" charset="0"/>
              </a:rPr>
              <a:t>RT-PCR </a:t>
            </a:r>
            <a:r>
              <a:rPr lang="en-US" sz="1400" b="0" i="0" u="none" strike="noStrike" kern="1200" baseline="0" dirty="0" err="1" smtClean="0">
                <a:solidFill>
                  <a:schemeClr val="tx1"/>
                </a:solidFill>
                <a:latin typeface="Times New Roman" panose="02020603050405020304" pitchFamily="18" charset="0"/>
                <a:cs typeface="Times New Roman" panose="02020603050405020304" pitchFamily="18" charset="0"/>
              </a:rPr>
              <a:t>dsRB</a:t>
            </a:r>
            <a:r>
              <a:rPr lang="en-US" sz="1400" b="0" i="0" u="none" strike="noStrike" kern="1200" baseline="0" dirty="0" smtClean="0">
                <a:solidFill>
                  <a:schemeClr val="tx1"/>
                </a:solidFill>
                <a:latin typeface="Times New Roman" panose="02020603050405020304" pitchFamily="18" charset="0"/>
                <a:cs typeface="Times New Roman" panose="02020603050405020304" pitchFamily="18" charset="0"/>
              </a:rPr>
              <a:t> could be detected in some of the males 3 days after the </a:t>
            </a:r>
            <a:r>
              <a:rPr lang="en-US" sz="1400" b="0" i="0" u="none" strike="noStrike" kern="1200" baseline="0" dirty="0" err="1" smtClean="0">
                <a:solidFill>
                  <a:schemeClr val="tx1"/>
                </a:solidFill>
                <a:latin typeface="Times New Roman" panose="02020603050405020304" pitchFamily="18" charset="0"/>
                <a:cs typeface="Times New Roman" panose="02020603050405020304" pitchFamily="18" charset="0"/>
              </a:rPr>
              <a:t>dsRB</a:t>
            </a:r>
            <a:r>
              <a:rPr lang="en-US" sz="1400" b="0" i="0" u="none" strike="noStrike" kern="1200" baseline="0" dirty="0" smtClean="0">
                <a:solidFill>
                  <a:schemeClr val="tx1"/>
                </a:solidFill>
                <a:latin typeface="Times New Roman" panose="02020603050405020304" pitchFamily="18" charset="0"/>
                <a:cs typeface="Times New Roman" panose="02020603050405020304" pitchFamily="18" charset="0"/>
              </a:rPr>
              <a:t> injection and could not be detected 7 and 14 days after the </a:t>
            </a:r>
            <a:r>
              <a:rPr lang="en-US" sz="1400" b="0" i="0" u="none" strike="noStrike" kern="1200" baseline="0" dirty="0" err="1" smtClean="0">
                <a:solidFill>
                  <a:schemeClr val="tx1"/>
                </a:solidFill>
                <a:latin typeface="Times New Roman" panose="02020603050405020304" pitchFamily="18" charset="0"/>
                <a:cs typeface="Times New Roman" panose="02020603050405020304" pitchFamily="18" charset="0"/>
              </a:rPr>
              <a:t>dsRB</a:t>
            </a:r>
            <a:r>
              <a:rPr lang="en-US" sz="1400" b="0" i="0" u="none" strike="noStrike" kern="1200" baseline="0" dirty="0" smtClean="0">
                <a:solidFill>
                  <a:schemeClr val="tx1"/>
                </a:solidFill>
                <a:latin typeface="Times New Roman" panose="02020603050405020304" pitchFamily="18" charset="0"/>
                <a:cs typeface="Times New Roman" panose="02020603050405020304" pitchFamily="18" charset="0"/>
              </a:rPr>
              <a:t> injection.</a:t>
            </a:r>
            <a:r>
              <a:rPr lang="en-US" sz="1400" b="0" i="0" u="none" strike="noStrike" kern="1200" dirty="0" smtClean="0">
                <a:solidFill>
                  <a:schemeClr val="tx1"/>
                </a:solidFill>
                <a:latin typeface="Times New Roman" panose="02020603050405020304" pitchFamily="18" charset="0"/>
                <a:cs typeface="Times New Roman" panose="02020603050405020304" pitchFamily="18" charset="0"/>
              </a:rPr>
              <a:t> </a:t>
            </a:r>
            <a:r>
              <a:rPr lang="en-US" sz="1400" b="0" i="1" u="none" strike="noStrike" kern="1200" baseline="0" dirty="0" smtClean="0">
                <a:solidFill>
                  <a:schemeClr val="tx1"/>
                </a:solidFill>
                <a:latin typeface="Times New Roman" panose="02020603050405020304" pitchFamily="18" charset="0"/>
                <a:cs typeface="Times New Roman" panose="02020603050405020304" pitchFamily="18" charset="0"/>
              </a:rPr>
              <a:t>M</a:t>
            </a:r>
            <a:r>
              <a:rPr lang="en-US" sz="1400" b="0" i="0" u="none" strike="noStrike" kern="1200" baseline="0" dirty="0" smtClean="0">
                <a:solidFill>
                  <a:schemeClr val="tx1"/>
                </a:solidFill>
                <a:latin typeface="Times New Roman" panose="02020603050405020304" pitchFamily="18" charset="0"/>
                <a:cs typeface="Times New Roman" panose="02020603050405020304" pitchFamily="18" charset="0"/>
              </a:rPr>
              <a:t>. </a:t>
            </a:r>
            <a:r>
              <a:rPr lang="en-US" sz="1400" b="0" i="1" u="none" strike="noStrike" kern="1200" baseline="0" dirty="0" err="1" smtClean="0">
                <a:solidFill>
                  <a:schemeClr val="tx1"/>
                </a:solidFill>
                <a:latin typeface="Times New Roman" panose="02020603050405020304" pitchFamily="18" charset="0"/>
                <a:cs typeface="Times New Roman" panose="02020603050405020304" pitchFamily="18" charset="0"/>
              </a:rPr>
              <a:t>rosenbergii</a:t>
            </a:r>
            <a:r>
              <a:rPr lang="en-US" sz="1400" b="0" i="1" u="none" strike="noStrike" kern="1200" baseline="0" dirty="0" smtClean="0">
                <a:solidFill>
                  <a:schemeClr val="tx1"/>
                </a:solidFill>
                <a:latin typeface="Times New Roman" panose="02020603050405020304" pitchFamily="18" charset="0"/>
                <a:cs typeface="Times New Roman" panose="02020603050405020304" pitchFamily="18" charset="0"/>
              </a:rPr>
              <a:t> </a:t>
            </a:r>
            <a:r>
              <a:rPr lang="en-US" sz="1400" b="0" i="0" u="none" strike="noStrike" kern="1200" baseline="0" dirty="0" smtClean="0">
                <a:solidFill>
                  <a:schemeClr val="tx1"/>
                </a:solidFill>
                <a:latin typeface="Times New Roman" panose="02020603050405020304" pitchFamily="18" charset="0"/>
                <a:cs typeface="Times New Roman" panose="02020603050405020304" pitchFamily="18" charset="0"/>
              </a:rPr>
              <a:t>-actin (</a:t>
            </a:r>
            <a:r>
              <a:rPr lang="en-US" sz="1400" b="0" i="1" u="none" strike="noStrike" kern="1200" baseline="0" dirty="0" smtClean="0">
                <a:solidFill>
                  <a:schemeClr val="tx1"/>
                </a:solidFill>
                <a:latin typeface="Times New Roman" panose="02020603050405020304" pitchFamily="18" charset="0"/>
                <a:cs typeface="Times New Roman" panose="02020603050405020304" pitchFamily="18" charset="0"/>
              </a:rPr>
              <a:t>bottom</a:t>
            </a:r>
            <a:r>
              <a:rPr lang="en-US" sz="1400" b="0" i="0" u="none" strike="noStrike" kern="1200" baseline="0" dirty="0" smtClean="0">
                <a:solidFill>
                  <a:schemeClr val="tx1"/>
                </a:solidFill>
                <a:latin typeface="Times New Roman" panose="02020603050405020304" pitchFamily="18" charset="0"/>
                <a:cs typeface="Times New Roman" panose="02020603050405020304" pitchFamily="18" charset="0"/>
              </a:rPr>
              <a:t>) was used as a positive control for the </a:t>
            </a:r>
            <a:r>
              <a:rPr lang="en-US" sz="1400" b="0" i="0" u="none" strike="noStrike" kern="1200" baseline="0" dirty="0" err="1" smtClean="0">
                <a:solidFill>
                  <a:schemeClr val="tx1"/>
                </a:solidFill>
                <a:latin typeface="Times New Roman" panose="02020603050405020304" pitchFamily="18" charset="0"/>
                <a:cs typeface="Times New Roman" panose="02020603050405020304" pitchFamily="18" charset="0"/>
              </a:rPr>
              <a:t>cDNA</a:t>
            </a:r>
            <a:r>
              <a:rPr lang="en-US" sz="1400" b="0" i="0" u="none" strike="noStrike" kern="1200" baseline="0" dirty="0" smtClean="0">
                <a:solidFill>
                  <a:schemeClr val="tx1"/>
                </a:solidFill>
                <a:latin typeface="Times New Roman" panose="02020603050405020304" pitchFamily="18" charset="0"/>
                <a:cs typeface="Times New Roman" panose="02020603050405020304" pitchFamily="18" charset="0"/>
              </a:rPr>
              <a:t> preparation.</a:t>
            </a:r>
          </a:p>
          <a:p>
            <a:pPr algn="l" rtl="0"/>
            <a:r>
              <a:rPr lang="en-US" sz="1400" b="0" i="0" u="none" strike="noStrike" kern="1200" baseline="0" dirty="0" smtClean="0">
                <a:solidFill>
                  <a:schemeClr val="tx1"/>
                </a:solidFill>
                <a:latin typeface="Times New Roman" panose="02020603050405020304" pitchFamily="18" charset="0"/>
                <a:cs typeface="Times New Roman" panose="02020603050405020304" pitchFamily="18" charset="0"/>
              </a:rPr>
              <a:t>RT-PCR using DDW or </a:t>
            </a:r>
            <a:r>
              <a:rPr lang="en-US" sz="1400" b="0" i="0" u="none" strike="noStrike" kern="1200" baseline="0" dirty="0" err="1" smtClean="0">
                <a:solidFill>
                  <a:schemeClr val="tx1"/>
                </a:solidFill>
                <a:latin typeface="Times New Roman" panose="02020603050405020304" pitchFamily="18" charset="0"/>
                <a:cs typeface="Times New Roman" panose="02020603050405020304" pitchFamily="18" charset="0"/>
              </a:rPr>
              <a:t>cDNA</a:t>
            </a:r>
            <a:r>
              <a:rPr lang="en-US" sz="1400" b="0" i="0" u="none" strike="noStrike" kern="1200" baseline="0" dirty="0" smtClean="0">
                <a:solidFill>
                  <a:schemeClr val="tx1"/>
                </a:solidFill>
                <a:latin typeface="Times New Roman" panose="02020603050405020304" pitchFamily="18" charset="0"/>
                <a:cs typeface="Times New Roman" panose="02020603050405020304" pitchFamily="18" charset="0"/>
              </a:rPr>
              <a:t> of </a:t>
            </a:r>
            <a:r>
              <a:rPr lang="en-US" sz="1400" b="0" i="0" u="none" strike="noStrike" kern="1200" baseline="0" dirty="0" err="1" smtClean="0">
                <a:solidFill>
                  <a:schemeClr val="tx1"/>
                </a:solidFill>
                <a:latin typeface="Times New Roman" panose="02020603050405020304" pitchFamily="18" charset="0"/>
                <a:cs typeface="Times New Roman" panose="02020603050405020304" pitchFamily="18" charset="0"/>
              </a:rPr>
              <a:t>dsRB</a:t>
            </a:r>
            <a:r>
              <a:rPr lang="en-US" sz="1400" b="0" i="0" u="none" strike="noStrike" kern="1200" baseline="0" dirty="0" smtClean="0">
                <a:solidFill>
                  <a:schemeClr val="tx1"/>
                </a:solidFill>
                <a:latin typeface="Times New Roman" panose="02020603050405020304" pitchFamily="18" charset="0"/>
                <a:cs typeface="Times New Roman" panose="02020603050405020304" pitchFamily="18" charset="0"/>
              </a:rPr>
              <a:t> as templates served as negative and positive controls</a:t>
            </a:r>
            <a:r>
              <a:rPr lang="en-US" sz="1400" dirty="0">
                <a:latin typeface="Times New Roman" panose="02020603050405020304" pitchFamily="18" charset="0"/>
                <a:cs typeface="Times New Roman" panose="02020603050405020304" pitchFamily="18" charset="0"/>
              </a:rPr>
              <a:t>.</a:t>
            </a:r>
            <a:endParaRPr lang="en-US" sz="1400" b="0" i="0" u="none" strike="noStrike" kern="1200" baseline="0" dirty="0" smtClean="0">
              <a:solidFill>
                <a:schemeClr val="tx1"/>
              </a:solidFill>
              <a:latin typeface="Times New Roman" panose="02020603050405020304" pitchFamily="18" charset="0"/>
              <a:cs typeface="Times New Roman" panose="02020603050405020304" pitchFamily="18" charset="0"/>
            </a:endParaRPr>
          </a:p>
          <a:p>
            <a:pPr algn="l" rtl="0"/>
            <a:endParaRPr lang="he-IL" sz="1600" dirty="0">
              <a:cs typeface="+mj-cs"/>
            </a:endParaRPr>
          </a:p>
        </p:txBody>
      </p:sp>
      <p:sp>
        <p:nvSpPr>
          <p:cNvPr id="4" name="Slide Number Placeholder 3"/>
          <p:cNvSpPr>
            <a:spLocks noGrp="1"/>
          </p:cNvSpPr>
          <p:nvPr>
            <p:ph type="sldNum" sz="quarter" idx="10"/>
          </p:nvPr>
        </p:nvSpPr>
        <p:spPr/>
        <p:txBody>
          <a:bodyPr/>
          <a:lstStyle/>
          <a:p>
            <a:fld id="{A107927D-9E56-4B3F-B05A-2F0003749BBD}" type="slidenum">
              <a:rPr lang="he-IL" smtClean="0"/>
              <a:pPr/>
              <a:t>7</a:t>
            </a:fld>
            <a:endParaRPr lang="he-IL"/>
          </a:p>
        </p:txBody>
      </p:sp>
    </p:spTree>
    <p:extLst>
      <p:ext uri="{BB962C8B-B14F-4D97-AF65-F5344CB8AC3E}">
        <p14:creationId xmlns:p14="http://schemas.microsoft.com/office/powerpoint/2010/main" xmlns="" val="339671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723900" y="4637683"/>
            <a:ext cx="5486400" cy="437554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algn="l" rtl="0"/>
            <a:r>
              <a:rPr lang="en-US" sz="1400" dirty="0" smtClean="0">
                <a:latin typeface="Times New Roman" panose="02020603050405020304" pitchFamily="18" charset="0"/>
                <a:cs typeface="Times New Roman" panose="02020603050405020304" pitchFamily="18" charset="0"/>
              </a:rPr>
              <a:t>When we are tracing </a:t>
            </a:r>
            <a:r>
              <a:rPr lang="en-US" sz="1400" dirty="0" err="1" smtClean="0">
                <a:latin typeface="Times New Roman" panose="02020603050405020304" pitchFamily="18" charset="0"/>
                <a:cs typeface="Times New Roman" panose="02020603050405020304" pitchFamily="18" charset="0"/>
              </a:rPr>
              <a:t>Mr</a:t>
            </a:r>
            <a:r>
              <a:rPr lang="en-US" sz="1400" dirty="0" smtClean="0">
                <a:latin typeface="Times New Roman" panose="02020603050405020304" pitchFamily="18" charset="0"/>
                <a:cs typeface="Times New Roman" panose="02020603050405020304" pitchFamily="18" charset="0"/>
              </a:rPr>
              <a:t>-IAG expression levels after </a:t>
            </a:r>
            <a:r>
              <a:rPr lang="en-US" sz="1400" dirty="0" err="1" smtClean="0">
                <a:latin typeface="Times New Roman" panose="02020603050405020304" pitchFamily="18" charset="0"/>
                <a:cs typeface="Times New Roman" panose="02020603050405020304" pitchFamily="18" charset="0"/>
              </a:rPr>
              <a:t>dsMr</a:t>
            </a:r>
            <a:r>
              <a:rPr lang="en-US" sz="1400" dirty="0" smtClean="0">
                <a:latin typeface="Times New Roman" panose="02020603050405020304" pitchFamily="18" charset="0"/>
                <a:cs typeface="Times New Roman" panose="02020603050405020304" pitchFamily="18" charset="0"/>
              </a:rPr>
              <a:t>-IAG administration, the temporal effect of </a:t>
            </a:r>
            <a:r>
              <a:rPr lang="en-US" sz="1400" dirty="0" err="1" smtClean="0">
                <a:latin typeface="Times New Roman" panose="02020603050405020304" pitchFamily="18" charset="0"/>
                <a:cs typeface="Times New Roman" panose="02020603050405020304" pitchFamily="18" charset="0"/>
              </a:rPr>
              <a:t>dsRNA</a:t>
            </a:r>
            <a:r>
              <a:rPr lang="en-US" sz="1400" dirty="0" smtClean="0">
                <a:latin typeface="Times New Roman" panose="02020603050405020304" pitchFamily="18" charset="0"/>
                <a:cs typeface="Times New Roman" panose="02020603050405020304" pitchFamily="18" charset="0"/>
              </a:rPr>
              <a:t> administration is demonstrated</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3 days  post </a:t>
            </a:r>
            <a:r>
              <a:rPr lang="en-US" sz="1400" dirty="0" err="1" smtClean="0">
                <a:latin typeface="Times New Roman" panose="02020603050405020304" pitchFamily="18" charset="0"/>
                <a:cs typeface="Times New Roman" panose="02020603050405020304" pitchFamily="18" charset="0"/>
              </a:rPr>
              <a:t>dsRNA</a:t>
            </a:r>
            <a:r>
              <a:rPr lang="en-US" sz="1400" dirty="0" smtClean="0">
                <a:latin typeface="Times New Roman" panose="02020603050405020304" pitchFamily="18" charset="0"/>
                <a:cs typeface="Times New Roman" panose="02020603050405020304" pitchFamily="18" charset="0"/>
              </a:rPr>
              <a:t> administration only basal expression levels of </a:t>
            </a:r>
            <a:r>
              <a:rPr lang="en-US" sz="1400" dirty="0" err="1">
                <a:latin typeface="Times New Roman" panose="02020603050405020304" pitchFamily="18" charset="0"/>
                <a:cs typeface="Times New Roman" panose="02020603050405020304" pitchFamily="18" charset="0"/>
              </a:rPr>
              <a:t>Mr</a:t>
            </a:r>
            <a:r>
              <a:rPr lang="en-US" sz="1400" dirty="0">
                <a:latin typeface="Times New Roman" panose="02020603050405020304" pitchFamily="18" charset="0"/>
                <a:cs typeface="Times New Roman" panose="02020603050405020304" pitchFamily="18" charset="0"/>
              </a:rPr>
              <a:t> IAG </a:t>
            </a:r>
            <a:r>
              <a:rPr lang="en-US" sz="1400" dirty="0" smtClean="0">
                <a:latin typeface="Times New Roman" panose="02020603050405020304" pitchFamily="18" charset="0"/>
                <a:cs typeface="Times New Roman" panose="02020603050405020304" pitchFamily="18" charset="0"/>
              </a:rPr>
              <a:t>were detected, increasing almost up to full recovery after 28 days.</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3C9B957F-3090-423F-90F0-37375840AE03}" type="slidenum">
              <a:rPr lang="he-IL" smtClean="0"/>
              <a:pPr eaLnBrk="1" hangingPunct="1"/>
              <a:t>8</a:t>
            </a:fld>
            <a:endParaRPr lang="en-US" smtClean="0"/>
          </a:p>
        </p:txBody>
      </p:sp>
    </p:spTree>
    <p:extLst>
      <p:ext uri="{BB962C8B-B14F-4D97-AF65-F5344CB8AC3E}">
        <p14:creationId xmlns:p14="http://schemas.microsoft.com/office/powerpoint/2010/main" xmlns="" val="4050082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When comparing the reproductive performance of neo females to that of normal females no significant difference was observed in term of brood size and the number of eggs per gram body weight. No significant differences were observed also in the duration of the </a:t>
            </a:r>
            <a:r>
              <a:rPr lang="en-US" dirty="0" err="1" smtClean="0"/>
              <a:t>larvication</a:t>
            </a:r>
            <a:r>
              <a:rPr lang="en-US" dirty="0" smtClean="0"/>
              <a:t> or in the survival rates of the larvae.</a:t>
            </a:r>
            <a:endParaRPr lang="he-IL" dirty="0"/>
          </a:p>
        </p:txBody>
      </p:sp>
      <p:sp>
        <p:nvSpPr>
          <p:cNvPr id="4" name="Slide Number Placeholder 3"/>
          <p:cNvSpPr>
            <a:spLocks noGrp="1"/>
          </p:cNvSpPr>
          <p:nvPr>
            <p:ph type="sldNum" sz="quarter" idx="10"/>
          </p:nvPr>
        </p:nvSpPr>
        <p:spPr/>
        <p:txBody>
          <a:bodyPr/>
          <a:lstStyle/>
          <a:p>
            <a:fld id="{F9824E0F-8BF3-4667-A708-8DC4F19DA335}" type="slidenum">
              <a:rPr lang="he-IL" smtClean="0"/>
              <a:pPr/>
              <a:t>9</a:t>
            </a:fld>
            <a:endParaRPr lang="he-IL"/>
          </a:p>
        </p:txBody>
      </p:sp>
    </p:spTree>
    <p:extLst>
      <p:ext uri="{BB962C8B-B14F-4D97-AF65-F5344CB8AC3E}">
        <p14:creationId xmlns:p14="http://schemas.microsoft.com/office/powerpoint/2010/main" xmlns="" val="2146788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A733EA92-BED6-45EB-9AAB-96297F8480C5}" type="datetimeFigureOut">
              <a:rPr lang="he-IL" smtClean="0"/>
              <a:pPr/>
              <a:t>ט"ו/חשון/תשע"ו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11730E2-5EF5-4988-A907-E96124DA7F7A}" type="slidenum">
              <a:rPr lang="he-IL" smtClean="0"/>
              <a:pPr/>
              <a:t>‹#›</a:t>
            </a:fld>
            <a:endParaRPr lang="he-IL"/>
          </a:p>
        </p:txBody>
      </p:sp>
    </p:spTree>
    <p:extLst>
      <p:ext uri="{BB962C8B-B14F-4D97-AF65-F5344CB8AC3E}">
        <p14:creationId xmlns:p14="http://schemas.microsoft.com/office/powerpoint/2010/main" xmlns="" val="47406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A733EA92-BED6-45EB-9AAB-96297F8480C5}" type="datetimeFigureOut">
              <a:rPr lang="he-IL" smtClean="0"/>
              <a:pPr/>
              <a:t>ט"ו/חשון/תשע"ו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11730E2-5EF5-4988-A907-E96124DA7F7A}" type="slidenum">
              <a:rPr lang="he-IL" smtClean="0"/>
              <a:pPr/>
              <a:t>‹#›</a:t>
            </a:fld>
            <a:endParaRPr lang="he-IL"/>
          </a:p>
        </p:txBody>
      </p:sp>
    </p:spTree>
    <p:extLst>
      <p:ext uri="{BB962C8B-B14F-4D97-AF65-F5344CB8AC3E}">
        <p14:creationId xmlns:p14="http://schemas.microsoft.com/office/powerpoint/2010/main" xmlns="" val="1899152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A733EA92-BED6-45EB-9AAB-96297F8480C5}" type="datetimeFigureOut">
              <a:rPr lang="he-IL" smtClean="0"/>
              <a:pPr/>
              <a:t>ט"ו/חשון/תשע"ו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11730E2-5EF5-4988-A907-E96124DA7F7A}" type="slidenum">
              <a:rPr lang="he-IL" smtClean="0"/>
              <a:pPr/>
              <a:t>‹#›</a:t>
            </a:fld>
            <a:endParaRPr lang="he-IL"/>
          </a:p>
        </p:txBody>
      </p:sp>
    </p:spTree>
    <p:extLst>
      <p:ext uri="{BB962C8B-B14F-4D97-AF65-F5344CB8AC3E}">
        <p14:creationId xmlns:p14="http://schemas.microsoft.com/office/powerpoint/2010/main" xmlns="" val="299895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A733EA92-BED6-45EB-9AAB-96297F8480C5}" type="datetimeFigureOut">
              <a:rPr lang="he-IL" smtClean="0"/>
              <a:pPr/>
              <a:t>ט"ו/חשון/תשע"ו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11730E2-5EF5-4988-A907-E96124DA7F7A}" type="slidenum">
              <a:rPr lang="he-IL" smtClean="0"/>
              <a:pPr/>
              <a:t>‹#›</a:t>
            </a:fld>
            <a:endParaRPr lang="he-IL"/>
          </a:p>
        </p:txBody>
      </p:sp>
    </p:spTree>
    <p:extLst>
      <p:ext uri="{BB962C8B-B14F-4D97-AF65-F5344CB8AC3E}">
        <p14:creationId xmlns:p14="http://schemas.microsoft.com/office/powerpoint/2010/main" xmlns="" val="44273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33EA92-BED6-45EB-9AAB-96297F8480C5}" type="datetimeFigureOut">
              <a:rPr lang="he-IL" smtClean="0"/>
              <a:pPr/>
              <a:t>ט"ו/חשון/תשע"ו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11730E2-5EF5-4988-A907-E96124DA7F7A}" type="slidenum">
              <a:rPr lang="he-IL" smtClean="0"/>
              <a:pPr/>
              <a:t>‹#›</a:t>
            </a:fld>
            <a:endParaRPr lang="he-IL"/>
          </a:p>
        </p:txBody>
      </p:sp>
    </p:spTree>
    <p:extLst>
      <p:ext uri="{BB962C8B-B14F-4D97-AF65-F5344CB8AC3E}">
        <p14:creationId xmlns:p14="http://schemas.microsoft.com/office/powerpoint/2010/main" xmlns="" val="73601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A733EA92-BED6-45EB-9AAB-96297F8480C5}" type="datetimeFigureOut">
              <a:rPr lang="he-IL" smtClean="0"/>
              <a:pPr/>
              <a:t>ט"ו/חשון/תשע"ו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11730E2-5EF5-4988-A907-E96124DA7F7A}" type="slidenum">
              <a:rPr lang="he-IL" smtClean="0"/>
              <a:pPr/>
              <a:t>‹#›</a:t>
            </a:fld>
            <a:endParaRPr lang="he-IL"/>
          </a:p>
        </p:txBody>
      </p:sp>
    </p:spTree>
    <p:extLst>
      <p:ext uri="{BB962C8B-B14F-4D97-AF65-F5344CB8AC3E}">
        <p14:creationId xmlns:p14="http://schemas.microsoft.com/office/powerpoint/2010/main" xmlns="" val="311768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A733EA92-BED6-45EB-9AAB-96297F8480C5}" type="datetimeFigureOut">
              <a:rPr lang="he-IL" smtClean="0"/>
              <a:pPr/>
              <a:t>ט"ו/חשון/תשע"ו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011730E2-5EF5-4988-A907-E96124DA7F7A}" type="slidenum">
              <a:rPr lang="he-IL" smtClean="0"/>
              <a:pPr/>
              <a:t>‹#›</a:t>
            </a:fld>
            <a:endParaRPr lang="he-IL"/>
          </a:p>
        </p:txBody>
      </p:sp>
    </p:spTree>
    <p:extLst>
      <p:ext uri="{BB962C8B-B14F-4D97-AF65-F5344CB8AC3E}">
        <p14:creationId xmlns:p14="http://schemas.microsoft.com/office/powerpoint/2010/main" xmlns="" val="318967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A733EA92-BED6-45EB-9AAB-96297F8480C5}" type="datetimeFigureOut">
              <a:rPr lang="he-IL" smtClean="0"/>
              <a:pPr/>
              <a:t>ט"ו/חשון/תשע"ו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011730E2-5EF5-4988-A907-E96124DA7F7A}" type="slidenum">
              <a:rPr lang="he-IL" smtClean="0"/>
              <a:pPr/>
              <a:t>‹#›</a:t>
            </a:fld>
            <a:endParaRPr lang="he-IL"/>
          </a:p>
        </p:txBody>
      </p:sp>
    </p:spTree>
    <p:extLst>
      <p:ext uri="{BB962C8B-B14F-4D97-AF65-F5344CB8AC3E}">
        <p14:creationId xmlns:p14="http://schemas.microsoft.com/office/powerpoint/2010/main" xmlns="" val="124988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3EA92-BED6-45EB-9AAB-96297F8480C5}" type="datetimeFigureOut">
              <a:rPr lang="he-IL" smtClean="0"/>
              <a:pPr/>
              <a:t>ט"ו/חשון/תשע"ו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011730E2-5EF5-4988-A907-E96124DA7F7A}" type="slidenum">
              <a:rPr lang="he-IL" smtClean="0"/>
              <a:pPr/>
              <a:t>‹#›</a:t>
            </a:fld>
            <a:endParaRPr lang="he-IL"/>
          </a:p>
        </p:txBody>
      </p:sp>
    </p:spTree>
    <p:extLst>
      <p:ext uri="{BB962C8B-B14F-4D97-AF65-F5344CB8AC3E}">
        <p14:creationId xmlns:p14="http://schemas.microsoft.com/office/powerpoint/2010/main" xmlns="" val="284557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3EA92-BED6-45EB-9AAB-96297F8480C5}" type="datetimeFigureOut">
              <a:rPr lang="he-IL" smtClean="0"/>
              <a:pPr/>
              <a:t>ט"ו/חשון/תשע"ו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11730E2-5EF5-4988-A907-E96124DA7F7A}" type="slidenum">
              <a:rPr lang="he-IL" smtClean="0"/>
              <a:pPr/>
              <a:t>‹#›</a:t>
            </a:fld>
            <a:endParaRPr lang="he-IL"/>
          </a:p>
        </p:txBody>
      </p:sp>
    </p:spTree>
    <p:extLst>
      <p:ext uri="{BB962C8B-B14F-4D97-AF65-F5344CB8AC3E}">
        <p14:creationId xmlns:p14="http://schemas.microsoft.com/office/powerpoint/2010/main" xmlns="" val="31578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3EA92-BED6-45EB-9AAB-96297F8480C5}" type="datetimeFigureOut">
              <a:rPr lang="he-IL" smtClean="0"/>
              <a:pPr/>
              <a:t>ט"ו/חשון/תשע"ו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11730E2-5EF5-4988-A907-E96124DA7F7A}" type="slidenum">
              <a:rPr lang="he-IL" smtClean="0"/>
              <a:pPr/>
              <a:t>‹#›</a:t>
            </a:fld>
            <a:endParaRPr lang="he-IL"/>
          </a:p>
        </p:txBody>
      </p:sp>
    </p:spTree>
    <p:extLst>
      <p:ext uri="{BB962C8B-B14F-4D97-AF65-F5344CB8AC3E}">
        <p14:creationId xmlns:p14="http://schemas.microsoft.com/office/powerpoint/2010/main" xmlns="" val="134420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733EA92-BED6-45EB-9AAB-96297F8480C5}" type="datetimeFigureOut">
              <a:rPr lang="he-IL" smtClean="0"/>
              <a:pPr/>
              <a:t>ט"ו/חשון/תשע"ו</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1730E2-5EF5-4988-A907-E96124DA7F7A}" type="slidenum">
              <a:rPr lang="he-IL" smtClean="0"/>
              <a:pPr/>
              <a:t>‹#›</a:t>
            </a:fld>
            <a:endParaRPr lang="he-IL"/>
          </a:p>
        </p:txBody>
      </p:sp>
    </p:spTree>
    <p:extLst>
      <p:ext uri="{BB962C8B-B14F-4D97-AF65-F5344CB8AC3E}">
        <p14:creationId xmlns:p14="http://schemas.microsoft.com/office/powerpoint/2010/main" xmlns="" val="164749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chart" Target="../charts/char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ctrTitle"/>
          </p:nvPr>
        </p:nvSpPr>
        <p:spPr>
          <a:xfrm>
            <a:off x="0" y="432047"/>
            <a:ext cx="9144000" cy="1628801"/>
          </a:xfrm>
        </p:spPr>
        <p:txBody>
          <a:bodyPr>
            <a:noAutofit/>
          </a:bodyPr>
          <a:lstStyle/>
          <a:p>
            <a:pPr rtl="0">
              <a:defRPr/>
            </a:pPr>
            <a:r>
              <a:rPr lang="en-AU" sz="3200" dirty="0"/>
              <a:t>Insulin-like androgenic hormones and </a:t>
            </a:r>
            <a:r>
              <a:rPr lang="en-AU" sz="3200" dirty="0" err="1"/>
              <a:t>monosex</a:t>
            </a:r>
            <a:r>
              <a:rPr lang="en-AU" sz="3200" dirty="0"/>
              <a:t> culture of prawns: </a:t>
            </a:r>
            <a:r>
              <a:rPr lang="en-AU" sz="3200" dirty="0" smtClean="0"/>
              <a:t/>
            </a:r>
            <a:br>
              <a:rPr lang="en-AU" sz="3200" dirty="0" smtClean="0"/>
            </a:br>
            <a:r>
              <a:rPr lang="en-AU" sz="3200" dirty="0" smtClean="0"/>
              <a:t>               The </a:t>
            </a:r>
            <a:r>
              <a:rPr lang="en-AU" sz="3200" dirty="0"/>
              <a:t>first implementation of </a:t>
            </a:r>
            <a:r>
              <a:rPr lang="en-AU" sz="3200" b="1" dirty="0">
                <a:effectLst>
                  <a:outerShdw blurRad="38100" dist="38100" dir="2700000" algn="tl">
                    <a:srgbClr val="000000">
                      <a:alpha val="43137"/>
                    </a:srgbClr>
                  </a:outerShdw>
                </a:effectLst>
              </a:rPr>
              <a:t>RNA-i</a:t>
            </a:r>
            <a:r>
              <a:rPr lang="en-AU" sz="3200" dirty="0"/>
              <a:t>nterference in aquaculture</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10"/>
          <p:cNvSpPr>
            <a:spLocks noChangeArrowheads="1"/>
          </p:cNvSpPr>
          <p:nvPr/>
        </p:nvSpPr>
        <p:spPr bwMode="auto">
          <a:xfrm>
            <a:off x="-468560" y="5787924"/>
            <a:ext cx="6696744" cy="646331"/>
          </a:xfrm>
          <a:prstGeom prst="rect">
            <a:avLst/>
          </a:prstGeom>
          <a:noFill/>
          <a:ln w="9525">
            <a:noFill/>
            <a:miter lim="800000"/>
            <a:headEnd/>
            <a:tailEnd/>
          </a:ln>
          <a:effectLst/>
        </p:spPr>
        <p:txBody>
          <a:bodyPr wrap="square">
            <a:spAutoFit/>
          </a:bodyPr>
          <a:lstStyle/>
          <a:p>
            <a:pPr algn="ctr" rtl="0">
              <a:defRPr/>
            </a:pPr>
            <a:r>
              <a:rPr lang="en-US" b="1" dirty="0" smtClean="0">
                <a:effectLst>
                  <a:outerShdw blurRad="38100" dist="38100" dir="2700000" algn="tl">
                    <a:srgbClr val="C0C0C0"/>
                  </a:outerShdw>
                </a:effectLst>
                <a:latin typeface="Times New Roman" pitchFamily="18" charset="0"/>
                <a:cs typeface="Times New Roman" pitchFamily="18" charset="0"/>
              </a:rPr>
              <a:t>Amir Sagi</a:t>
            </a:r>
          </a:p>
          <a:p>
            <a:pPr algn="ctr" rtl="0">
              <a:defRPr/>
            </a:pPr>
            <a:r>
              <a:rPr lang="en-US" b="1" dirty="0" smtClean="0">
                <a:effectLst>
                  <a:outerShdw blurRad="38100" dist="38100" dir="2700000" algn="tl">
                    <a:srgbClr val="C0C0C0"/>
                  </a:outerShdw>
                </a:effectLst>
                <a:latin typeface="Times New Roman" pitchFamily="18" charset="0"/>
                <a:cs typeface="Times New Roman" pitchFamily="18" charset="0"/>
              </a:rPr>
              <a:t>Ben-Gurion </a:t>
            </a:r>
            <a:r>
              <a:rPr lang="en-US" b="1" dirty="0">
                <a:effectLst>
                  <a:outerShdw blurRad="38100" dist="38100" dir="2700000" algn="tl">
                    <a:srgbClr val="C0C0C0"/>
                  </a:outerShdw>
                </a:effectLst>
                <a:latin typeface="Times New Roman" pitchFamily="18" charset="0"/>
                <a:cs typeface="Times New Roman" pitchFamily="18" charset="0"/>
              </a:rPr>
              <a:t>University </a:t>
            </a:r>
            <a:r>
              <a:rPr lang="en-US" b="1" dirty="0" smtClean="0">
                <a:effectLst>
                  <a:outerShdw blurRad="38100" dist="38100" dir="2700000" algn="tl">
                    <a:srgbClr val="C0C0C0"/>
                  </a:outerShdw>
                </a:effectLst>
                <a:latin typeface="Times New Roman" pitchFamily="18" charset="0"/>
                <a:cs typeface="Times New Roman" pitchFamily="18" charset="0"/>
              </a:rPr>
              <a:t>of </a:t>
            </a:r>
            <a:r>
              <a:rPr lang="en-US" b="1" dirty="0">
                <a:effectLst>
                  <a:outerShdw blurRad="38100" dist="38100" dir="2700000" algn="tl">
                    <a:srgbClr val="C0C0C0"/>
                  </a:outerShdw>
                </a:effectLst>
                <a:latin typeface="Times New Roman" pitchFamily="18" charset="0"/>
                <a:cs typeface="Times New Roman" pitchFamily="18" charset="0"/>
              </a:rPr>
              <a:t>the Negev, Israel</a:t>
            </a:r>
          </a:p>
        </p:txBody>
      </p:sp>
      <p:pic>
        <p:nvPicPr>
          <p:cNvPr id="1026" name="Picture 2" descr="H:\Tomer\My Pictures\macrobranchium\All male Israel in China 2011.jpg"/>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t="-2" b="20384"/>
          <a:stretch/>
        </p:blipFill>
        <p:spPr bwMode="auto">
          <a:xfrm>
            <a:off x="814814" y="2611646"/>
            <a:ext cx="7563541" cy="2736000"/>
          </a:xfrm>
          <a:prstGeom prst="rect">
            <a:avLst/>
          </a:prstGeom>
          <a:noFill/>
          <a:ln w="34925" cmpd="thinThick">
            <a:solidFill>
              <a:schemeClr val="accent1">
                <a:lumMod val="50000"/>
              </a:schemeClr>
            </a:solidFill>
          </a:ln>
          <a:extLst>
            <a:ext uri="{909E8E84-426E-40DD-AFC4-6F175D3DCCD1}">
              <a14:hiddenFill xmlns:a14="http://schemas.microsoft.com/office/drawing/2010/main" xmlns="">
                <a:solidFill>
                  <a:srgbClr val="FFFFFF"/>
                </a:solidFill>
              </a14:hiddenFill>
            </a:ext>
          </a:extLst>
        </p:spPr>
      </p:pic>
      <p:pic>
        <p:nvPicPr>
          <p:cNvPr id="7" name="Picture 9" descr="C:\Users\TV\Downloads\Mr-IAG_3d_final.png"/>
          <p:cNvPicPr>
            <a:picLocks noChangeAspect="1" noChangeArrowheads="1"/>
          </p:cNvPicPr>
          <p:nvPr/>
        </p:nvPicPr>
        <p:blipFill>
          <a:blip r:embed="rId4" cstate="print">
            <a:extLst>
              <a:ext uri="{28A0092B-C50C-407E-A947-70E740481C1C}">
                <a14:useLocalDpi xmlns:a14="http://schemas.microsoft.com/office/drawing/2010/main" xmlns=""/>
              </a:ext>
            </a:extLst>
          </a:blip>
          <a:srcRect l="14843" t="7769" r="21875" b="10079"/>
          <a:stretch>
            <a:fillRect/>
          </a:stretch>
        </p:blipFill>
        <p:spPr bwMode="auto">
          <a:xfrm>
            <a:off x="899592" y="2694484"/>
            <a:ext cx="2039834" cy="1357322"/>
          </a:xfrm>
          <a:prstGeom prst="rect">
            <a:avLst/>
          </a:prstGeom>
          <a:noFill/>
        </p:spPr>
      </p:pic>
      <p:pic>
        <p:nvPicPr>
          <p:cNvPr id="29698" name="Picture 2" descr="http://profile.ak.fbcdn.net/hprofile-ak-ash2/277077_173181829373810_5374669_n.jpg"/>
          <p:cNvPicPr>
            <a:picLocks noChangeAspect="1" noChangeArrowheads="1"/>
          </p:cNvPicPr>
          <p:nvPr/>
        </p:nvPicPr>
        <p:blipFill>
          <a:blip r:embed="rId5" cstate="print"/>
          <a:srcRect/>
          <a:stretch>
            <a:fillRect/>
          </a:stretch>
        </p:blipFill>
        <p:spPr bwMode="auto">
          <a:xfrm>
            <a:off x="71430" y="980728"/>
            <a:ext cx="1428736" cy="1428736"/>
          </a:xfrm>
          <a:prstGeom prst="rect">
            <a:avLst/>
          </a:prstGeom>
          <a:noFill/>
        </p:spPr>
      </p:pic>
    </p:spTree>
    <p:extLst>
      <p:ext uri="{BB962C8B-B14F-4D97-AF65-F5344CB8AC3E}">
        <p14:creationId xmlns:p14="http://schemas.microsoft.com/office/powerpoint/2010/main" xmlns="" val="1888544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1" y="3914222"/>
            <a:ext cx="9124296" cy="2271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Rectangle 1"/>
          <p:cNvSpPr/>
          <p:nvPr/>
        </p:nvSpPr>
        <p:spPr>
          <a:xfrm>
            <a:off x="1" y="1550529"/>
            <a:ext cx="9124295" cy="22702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itle 3"/>
          <p:cNvSpPr>
            <a:spLocks noGrp="1"/>
          </p:cNvSpPr>
          <p:nvPr>
            <p:ph type="title"/>
          </p:nvPr>
        </p:nvSpPr>
        <p:spPr>
          <a:xfrm>
            <a:off x="17953" y="32732"/>
            <a:ext cx="9106343" cy="1292225"/>
          </a:xfrm>
        </p:spPr>
        <p:txBody>
          <a:bodyPr>
            <a:normAutofit/>
          </a:bodyPr>
          <a:lstStyle/>
          <a:p>
            <a:r>
              <a:rPr lang="en-US" sz="3200" b="1" dirty="0" smtClean="0">
                <a:solidFill>
                  <a:srgbClr val="002060"/>
                </a:solidFill>
                <a:latin typeface="Times New Roman" pitchFamily="18" charset="0"/>
                <a:cs typeface="Times New Roman" pitchFamily="18" charset="0"/>
              </a:rPr>
              <a:t>Selective breeding scheme combined with all-male selective production</a:t>
            </a:r>
            <a:endParaRPr lang="en-US" sz="3200" b="1" dirty="0">
              <a:solidFill>
                <a:srgbClr val="002060"/>
              </a:solidFill>
              <a:latin typeface="Times New Roman" pitchFamily="18" charset="0"/>
              <a:cs typeface="Times New Roman" pitchFamily="18" charset="0"/>
            </a:endParaRPr>
          </a:p>
        </p:txBody>
      </p:sp>
      <p:sp>
        <p:nvSpPr>
          <p:cNvPr id="9" name="TextBox 8"/>
          <p:cNvSpPr txBox="1"/>
          <p:nvPr/>
        </p:nvSpPr>
        <p:spPr>
          <a:xfrm>
            <a:off x="2507246" y="1216671"/>
            <a:ext cx="998991" cy="338554"/>
          </a:xfrm>
          <a:prstGeom prst="rect">
            <a:avLst/>
          </a:prstGeom>
          <a:noFill/>
        </p:spPr>
        <p:txBody>
          <a:bodyPr wrap="none" rtlCol="0">
            <a:spAutoFit/>
          </a:bodyPr>
          <a:lstStyle/>
          <a:p>
            <a:r>
              <a:rPr lang="en-US" sz="1600" dirty="0" smtClean="0">
                <a:latin typeface="Comic Sans MS" panose="030F0702030302020204" pitchFamily="66" charset="0"/>
                <a:cs typeface="Times New Roman" pitchFamily="18" charset="0"/>
              </a:rPr>
              <a:t>BGU line</a:t>
            </a:r>
            <a:endParaRPr lang="en-US" sz="1600" dirty="0">
              <a:latin typeface="Comic Sans MS" panose="030F0702030302020204" pitchFamily="66" charset="0"/>
              <a:cs typeface="Times New Roman" pitchFamily="18" charset="0"/>
            </a:endParaRPr>
          </a:p>
        </p:txBody>
      </p:sp>
      <p:sp>
        <p:nvSpPr>
          <p:cNvPr id="13" name="TextBox 12"/>
          <p:cNvSpPr txBox="1"/>
          <p:nvPr/>
        </p:nvSpPr>
        <p:spPr>
          <a:xfrm>
            <a:off x="-34765" y="1598599"/>
            <a:ext cx="1603324" cy="369332"/>
          </a:xfrm>
          <a:prstGeom prst="rect">
            <a:avLst/>
          </a:prstGeom>
          <a:noFill/>
        </p:spPr>
        <p:txBody>
          <a:bodyPr wrap="none" rtlCol="0">
            <a:spAutoFit/>
          </a:bodyPr>
          <a:lstStyle/>
          <a:p>
            <a:pPr algn="ctr" rtl="0"/>
            <a:r>
              <a:rPr lang="en-US" b="1" dirty="0" smtClean="0">
                <a:latin typeface="Times New Roman" pitchFamily="18" charset="0"/>
                <a:cs typeface="Times New Roman" pitchFamily="18" charset="0"/>
              </a:rPr>
              <a:t>1</a:t>
            </a:r>
            <a:r>
              <a:rPr lang="en-US" b="1" baseline="30000" dirty="0" smtClean="0">
                <a:latin typeface="Times New Roman" pitchFamily="18" charset="0"/>
                <a:cs typeface="Times New Roman" pitchFamily="18" charset="0"/>
              </a:rPr>
              <a:t>st  </a:t>
            </a:r>
            <a:r>
              <a:rPr lang="en-US" b="1" dirty="0" smtClean="0">
                <a:latin typeface="Times New Roman" pitchFamily="18" charset="0"/>
                <a:cs typeface="Times New Roman" pitchFamily="18" charset="0"/>
              </a:rPr>
              <a:t>Generation</a:t>
            </a:r>
            <a:endParaRPr lang="en-US" b="1" dirty="0">
              <a:latin typeface="Times New Roman" pitchFamily="18" charset="0"/>
              <a:cs typeface="Times New Roman" pitchFamily="18" charset="0"/>
            </a:endParaRPr>
          </a:p>
        </p:txBody>
      </p:sp>
      <p:sp>
        <p:nvSpPr>
          <p:cNvPr id="22" name="TextBox 21"/>
          <p:cNvSpPr txBox="1"/>
          <p:nvPr/>
        </p:nvSpPr>
        <p:spPr>
          <a:xfrm>
            <a:off x="7636708" y="1211975"/>
            <a:ext cx="1300356" cy="338554"/>
          </a:xfrm>
          <a:prstGeom prst="rect">
            <a:avLst/>
          </a:prstGeom>
          <a:noFill/>
        </p:spPr>
        <p:txBody>
          <a:bodyPr wrap="none" rtlCol="0">
            <a:spAutoFit/>
          </a:bodyPr>
          <a:lstStyle/>
          <a:p>
            <a:r>
              <a:rPr lang="en-US" sz="1600" dirty="0" smtClean="0">
                <a:latin typeface="Comic Sans MS" panose="030F0702030302020204" pitchFamily="66" charset="0"/>
                <a:cs typeface="Times New Roman" pitchFamily="18" charset="0"/>
              </a:rPr>
              <a:t>Local strain</a:t>
            </a:r>
          </a:p>
        </p:txBody>
      </p:sp>
      <p:cxnSp>
        <p:nvCxnSpPr>
          <p:cNvPr id="3" name="Straight Arrow Connector 2"/>
          <p:cNvCxnSpPr/>
          <p:nvPr/>
        </p:nvCxnSpPr>
        <p:spPr>
          <a:xfrm>
            <a:off x="3006742" y="1716657"/>
            <a:ext cx="0" cy="1704633"/>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23995" y="1735294"/>
            <a:ext cx="587965" cy="2466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06205" y="3485974"/>
            <a:ext cx="401071"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G</a:t>
            </a:r>
            <a:r>
              <a:rPr lang="en-US" sz="1600" baseline="-25000" dirty="0" smtClean="0">
                <a:latin typeface="Times New Roman" pitchFamily="18" charset="0"/>
                <a:cs typeface="Times New Roman" pitchFamily="18" charset="0"/>
              </a:rPr>
              <a:t>1</a:t>
            </a:r>
            <a:endParaRPr lang="en-US" sz="1600" baseline="-25000" dirty="0">
              <a:latin typeface="Times New Roman" pitchFamily="18" charset="0"/>
              <a:cs typeface="Times New Roman" pitchFamily="18" charset="0"/>
            </a:endParaRPr>
          </a:p>
        </p:txBody>
      </p:sp>
      <p:cxnSp>
        <p:nvCxnSpPr>
          <p:cNvPr id="15" name="Straight Arrow Connector 14"/>
          <p:cNvCxnSpPr/>
          <p:nvPr/>
        </p:nvCxnSpPr>
        <p:spPr>
          <a:xfrm>
            <a:off x="8393186" y="1720286"/>
            <a:ext cx="8626" cy="1701004"/>
          </a:xfrm>
          <a:prstGeom prst="straightConnector1">
            <a:avLst/>
          </a:prstGeom>
          <a:ln w="47625">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785318" y="1729876"/>
            <a:ext cx="588600" cy="246600"/>
          </a:xfrm>
          <a:prstGeom prst="straightConnector1">
            <a:avLst/>
          </a:prstGeom>
          <a:ln w="19050">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209903" y="3482241"/>
            <a:ext cx="401071"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G</a:t>
            </a:r>
            <a:r>
              <a:rPr lang="en-US" sz="1600" baseline="-25000" dirty="0" smtClean="0">
                <a:latin typeface="Times New Roman" pitchFamily="18" charset="0"/>
                <a:cs typeface="Times New Roman" pitchFamily="18" charset="0"/>
              </a:rPr>
              <a:t>1</a:t>
            </a:r>
            <a:endParaRPr lang="en-US" sz="1600" baseline="-25000" dirty="0">
              <a:latin typeface="Times New Roman" pitchFamily="18" charset="0"/>
              <a:cs typeface="Times New Roman" pitchFamily="18" charset="0"/>
            </a:endParaRPr>
          </a:p>
        </p:txBody>
      </p:sp>
      <p:sp>
        <p:nvSpPr>
          <p:cNvPr id="36" name="TextBox 35"/>
          <p:cNvSpPr txBox="1"/>
          <p:nvPr/>
        </p:nvSpPr>
        <p:spPr>
          <a:xfrm>
            <a:off x="4639499" y="3178197"/>
            <a:ext cx="1479893" cy="646331"/>
          </a:xfrm>
          <a:prstGeom prst="rect">
            <a:avLst/>
          </a:prstGeom>
          <a:noFill/>
        </p:spPr>
        <p:txBody>
          <a:bodyPr wrap="none" rtlCol="0">
            <a:spAutoFit/>
          </a:bodyPr>
          <a:lstStyle/>
          <a:p>
            <a:pPr algn="ctr"/>
            <a:r>
              <a:rPr lang="en-US" dirty="0" smtClean="0">
                <a:latin typeface="Times New Roman" pitchFamily="18" charset="0"/>
                <a:cs typeface="Times New Roman" pitchFamily="18" charset="0"/>
              </a:rPr>
              <a:t>All-male PLs </a:t>
            </a:r>
          </a:p>
          <a:p>
            <a:pPr algn="ctr"/>
            <a:r>
              <a:rPr lang="en-US" dirty="0" smtClean="0">
                <a:latin typeface="Times New Roman" pitchFamily="18" charset="0"/>
                <a:cs typeface="Times New Roman" pitchFamily="18" charset="0"/>
              </a:rPr>
              <a:t>to growers</a:t>
            </a:r>
            <a:endParaRPr lang="en-US" dirty="0">
              <a:latin typeface="Times New Roman" pitchFamily="18" charset="0"/>
              <a:cs typeface="Times New Roman" pitchFamily="18" charset="0"/>
            </a:endParaRPr>
          </a:p>
        </p:txBody>
      </p:sp>
      <p:sp>
        <p:nvSpPr>
          <p:cNvPr id="62" name="TextBox 61"/>
          <p:cNvSpPr txBox="1"/>
          <p:nvPr/>
        </p:nvSpPr>
        <p:spPr>
          <a:xfrm>
            <a:off x="2806206" y="5628592"/>
            <a:ext cx="401071"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G</a:t>
            </a:r>
            <a:r>
              <a:rPr lang="en-US" sz="1600" baseline="-25000" dirty="0" smtClean="0">
                <a:latin typeface="Times New Roman" pitchFamily="18" charset="0"/>
                <a:cs typeface="Times New Roman" pitchFamily="18" charset="0"/>
              </a:rPr>
              <a:t>2</a:t>
            </a:r>
            <a:endParaRPr lang="en-US" sz="1600" baseline="-25000" dirty="0">
              <a:latin typeface="Times New Roman" pitchFamily="18" charset="0"/>
              <a:cs typeface="Times New Roman" pitchFamily="18" charset="0"/>
            </a:endParaRPr>
          </a:p>
        </p:txBody>
      </p:sp>
      <p:sp>
        <p:nvSpPr>
          <p:cNvPr id="69" name="TextBox 68"/>
          <p:cNvSpPr txBox="1"/>
          <p:nvPr/>
        </p:nvSpPr>
        <p:spPr>
          <a:xfrm>
            <a:off x="8224506" y="5599218"/>
            <a:ext cx="401071"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G</a:t>
            </a:r>
            <a:r>
              <a:rPr lang="en-US" sz="1600" baseline="-25000" dirty="0" smtClean="0">
                <a:latin typeface="Times New Roman" pitchFamily="18" charset="0"/>
                <a:cs typeface="Times New Roman" pitchFamily="18" charset="0"/>
              </a:rPr>
              <a:t>2</a:t>
            </a:r>
            <a:endParaRPr lang="en-US" sz="1600" baseline="-25000" dirty="0">
              <a:latin typeface="Times New Roman" pitchFamily="18" charset="0"/>
              <a:cs typeface="Times New Roman" pitchFamily="18" charset="0"/>
            </a:endParaRPr>
          </a:p>
        </p:txBody>
      </p:sp>
      <p:cxnSp>
        <p:nvCxnSpPr>
          <p:cNvPr id="77" name="Straight Arrow Connector 76"/>
          <p:cNvCxnSpPr/>
          <p:nvPr/>
        </p:nvCxnSpPr>
        <p:spPr>
          <a:xfrm>
            <a:off x="3006740" y="6033459"/>
            <a:ext cx="0" cy="707578"/>
          </a:xfrm>
          <a:prstGeom prst="straightConnector1">
            <a:avLst/>
          </a:prstGeom>
          <a:ln w="4762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8416414" y="6033459"/>
            <a:ext cx="8627" cy="707583"/>
          </a:xfrm>
          <a:prstGeom prst="straightConnector1">
            <a:avLst/>
          </a:prstGeom>
          <a:ln w="47625">
            <a:solidFill>
              <a:srgbClr val="0033CC"/>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37" name="Group 209"/>
          <p:cNvGrpSpPr>
            <a:grpSpLocks/>
          </p:cNvGrpSpPr>
          <p:nvPr/>
        </p:nvGrpSpPr>
        <p:grpSpPr bwMode="auto">
          <a:xfrm>
            <a:off x="3642544" y="2135082"/>
            <a:ext cx="838200" cy="1377950"/>
            <a:chOff x="1767" y="1051"/>
            <a:chExt cx="528" cy="868"/>
          </a:xfrm>
        </p:grpSpPr>
        <p:sp>
          <p:nvSpPr>
            <p:cNvPr id="45" name="Oval 210"/>
            <p:cNvSpPr>
              <a:spLocks noChangeArrowheads="1"/>
            </p:cNvSpPr>
            <p:nvPr/>
          </p:nvSpPr>
          <p:spPr bwMode="auto">
            <a:xfrm>
              <a:off x="1767" y="1051"/>
              <a:ext cx="528" cy="508"/>
            </a:xfrm>
            <a:prstGeom prst="ellipse">
              <a:avLst/>
            </a:prstGeom>
            <a:solidFill>
              <a:srgbClr val="FFC000"/>
            </a:solidFill>
            <a:ln w="25400">
              <a:solidFill>
                <a:srgbClr val="FF0000"/>
              </a:solidFill>
              <a:round/>
              <a:headEnd/>
              <a:tailEnd/>
            </a:ln>
          </p:spPr>
          <p:txBody>
            <a:bodyPr wrap="none" anchor="ctr"/>
            <a:lstStyle/>
            <a:p>
              <a:pPr algn="ctr"/>
              <a:r>
                <a:rPr lang="en-US" sz="1300" dirty="0">
                  <a:latin typeface="Times New Roman" pitchFamily="18" charset="0"/>
                  <a:cs typeface="Times New Roman" pitchFamily="18" charset="0"/>
                </a:rPr>
                <a:t>BGU line</a:t>
              </a:r>
            </a:p>
            <a:p>
              <a:pPr algn="ctr" rtl="0"/>
              <a:r>
                <a:rPr lang="en-US" sz="1300" dirty="0" smtClean="0">
                  <a:latin typeface="Times New Roman" pitchFamily="18" charset="0"/>
                  <a:cs typeface="Times New Roman" pitchFamily="18" charset="0"/>
                </a:rPr>
                <a:t>Neo </a:t>
              </a:r>
            </a:p>
            <a:p>
              <a:pPr algn="ctr" rtl="0"/>
              <a:r>
                <a:rPr lang="en-US" sz="1300" dirty="0" smtClean="0">
                  <a:latin typeface="Times New Roman" pitchFamily="18" charset="0"/>
                  <a:cs typeface="Times New Roman" pitchFamily="18" charset="0"/>
                </a:rPr>
                <a:t>female</a:t>
              </a:r>
              <a:endParaRPr lang="en-US" sz="1300" dirty="0">
                <a:latin typeface="Times New Roman" pitchFamily="18" charset="0"/>
                <a:cs typeface="Times New Roman" pitchFamily="18" charset="0"/>
              </a:endParaRPr>
            </a:p>
          </p:txBody>
        </p:sp>
        <p:sp>
          <p:nvSpPr>
            <p:cNvPr id="46" name="Line 211"/>
            <p:cNvSpPr>
              <a:spLocks noChangeShapeType="1"/>
            </p:cNvSpPr>
            <p:nvPr/>
          </p:nvSpPr>
          <p:spPr bwMode="auto">
            <a:xfrm>
              <a:off x="2025" y="1559"/>
              <a:ext cx="0" cy="360"/>
            </a:xfrm>
            <a:prstGeom prst="line">
              <a:avLst/>
            </a:prstGeom>
            <a:noFill/>
            <a:ln w="50800">
              <a:solidFill>
                <a:srgbClr val="FF0000"/>
              </a:solidFill>
              <a:round/>
              <a:headEnd/>
              <a:tailEnd/>
            </a:ln>
          </p:spPr>
          <p:txBody>
            <a:bodyPr wrap="none" anchor="ctr"/>
            <a:lstStyle/>
            <a:p>
              <a:endParaRPr lang="he-IL"/>
            </a:p>
          </p:txBody>
        </p:sp>
        <p:sp>
          <p:nvSpPr>
            <p:cNvPr id="47" name="Line 212"/>
            <p:cNvSpPr>
              <a:spLocks noChangeShapeType="1"/>
            </p:cNvSpPr>
            <p:nvPr/>
          </p:nvSpPr>
          <p:spPr bwMode="auto">
            <a:xfrm>
              <a:off x="1849" y="1729"/>
              <a:ext cx="352" cy="0"/>
            </a:xfrm>
            <a:prstGeom prst="line">
              <a:avLst/>
            </a:prstGeom>
            <a:noFill/>
            <a:ln w="50800">
              <a:solidFill>
                <a:srgbClr val="FF0000"/>
              </a:solidFill>
              <a:round/>
              <a:headEnd/>
              <a:tailEnd/>
            </a:ln>
          </p:spPr>
          <p:txBody>
            <a:bodyPr wrap="none" anchor="ctr"/>
            <a:lstStyle/>
            <a:p>
              <a:endParaRPr lang="he-IL"/>
            </a:p>
          </p:txBody>
        </p:sp>
      </p:grpSp>
      <p:sp>
        <p:nvSpPr>
          <p:cNvPr id="39" name="AutoShape 219"/>
          <p:cNvSpPr>
            <a:spLocks noChangeArrowheads="1"/>
          </p:cNvSpPr>
          <p:nvPr/>
        </p:nvSpPr>
        <p:spPr bwMode="auto">
          <a:xfrm>
            <a:off x="5134162" y="2905804"/>
            <a:ext cx="333375" cy="321478"/>
          </a:xfrm>
          <a:prstGeom prst="downArrow">
            <a:avLst>
              <a:gd name="adj1" fmla="val 13361"/>
              <a:gd name="adj2" fmla="val 36905"/>
            </a:avLst>
          </a:prstGeom>
          <a:solidFill>
            <a:schemeClr val="tx1"/>
          </a:solidFill>
          <a:ln w="9525">
            <a:solidFill>
              <a:schemeClr val="tx1"/>
            </a:solidFill>
            <a:miter lim="800000"/>
            <a:headEnd/>
            <a:tailEnd/>
          </a:ln>
        </p:spPr>
        <p:txBody>
          <a:bodyPr wrap="none" anchor="ctr"/>
          <a:lstStyle/>
          <a:p>
            <a:endParaRPr lang="he-IL"/>
          </a:p>
        </p:txBody>
      </p:sp>
      <p:grpSp>
        <p:nvGrpSpPr>
          <p:cNvPr id="12" name="Group 11"/>
          <p:cNvGrpSpPr/>
          <p:nvPr/>
        </p:nvGrpSpPr>
        <p:grpSpPr>
          <a:xfrm>
            <a:off x="6172557" y="1863436"/>
            <a:ext cx="1143794" cy="1084263"/>
            <a:chOff x="4479132" y="2895600"/>
            <a:chExt cx="1143794" cy="1084263"/>
          </a:xfrm>
        </p:grpSpPr>
        <p:grpSp>
          <p:nvGrpSpPr>
            <p:cNvPr id="38" name="Group 213"/>
            <p:cNvGrpSpPr>
              <a:grpSpLocks/>
            </p:cNvGrpSpPr>
            <p:nvPr/>
          </p:nvGrpSpPr>
          <p:grpSpPr bwMode="auto">
            <a:xfrm>
              <a:off x="4519613" y="2895600"/>
              <a:ext cx="1103313" cy="1084263"/>
              <a:chOff x="3252" y="1717"/>
              <a:chExt cx="695" cy="683"/>
            </a:xfrm>
          </p:grpSpPr>
          <p:sp>
            <p:nvSpPr>
              <p:cNvPr id="40" name="Oval 214"/>
              <p:cNvSpPr>
                <a:spLocks noChangeArrowheads="1"/>
              </p:cNvSpPr>
              <p:nvPr/>
            </p:nvSpPr>
            <p:spPr bwMode="auto">
              <a:xfrm>
                <a:off x="3252" y="1896"/>
                <a:ext cx="513" cy="504"/>
              </a:xfrm>
              <a:prstGeom prst="ellipse">
                <a:avLst/>
              </a:prstGeom>
              <a:solidFill>
                <a:srgbClr val="FFFF99"/>
              </a:solidFill>
              <a:ln w="25400">
                <a:solidFill>
                  <a:schemeClr val="tx1"/>
                </a:solidFill>
                <a:round/>
                <a:headEnd/>
                <a:tailEnd/>
              </a:ln>
            </p:spPr>
            <p:txBody>
              <a:bodyPr wrap="none" anchor="ctr"/>
              <a:lstStyle/>
              <a:p>
                <a:pPr algn="ctr" eaLnBrk="0" hangingPunct="0"/>
                <a:endParaRPr lang="en-US" sz="1400" b="1" dirty="0">
                  <a:solidFill>
                    <a:srgbClr val="000000"/>
                  </a:solidFill>
                  <a:latin typeface="Times New Roman" pitchFamily="18" charset="0"/>
                  <a:cs typeface="Times New Roman" pitchFamily="18" charset="0"/>
                </a:endParaRPr>
              </a:p>
            </p:txBody>
          </p:sp>
          <p:grpSp>
            <p:nvGrpSpPr>
              <p:cNvPr id="41" name="Group 215"/>
              <p:cNvGrpSpPr>
                <a:grpSpLocks/>
              </p:cNvGrpSpPr>
              <p:nvPr/>
            </p:nvGrpSpPr>
            <p:grpSpPr bwMode="auto">
              <a:xfrm>
                <a:off x="3688" y="1717"/>
                <a:ext cx="259" cy="255"/>
                <a:chOff x="3688" y="1717"/>
                <a:chExt cx="259" cy="255"/>
              </a:xfrm>
            </p:grpSpPr>
            <p:sp>
              <p:nvSpPr>
                <p:cNvPr id="42" name="Line 216"/>
                <p:cNvSpPr>
                  <a:spLocks noChangeShapeType="1"/>
                </p:cNvSpPr>
                <p:nvPr/>
              </p:nvSpPr>
              <p:spPr bwMode="auto">
                <a:xfrm flipV="1">
                  <a:off x="3688" y="1720"/>
                  <a:ext cx="256" cy="252"/>
                </a:xfrm>
                <a:prstGeom prst="line">
                  <a:avLst/>
                </a:prstGeom>
                <a:noFill/>
                <a:ln w="50800">
                  <a:solidFill>
                    <a:schemeClr val="tx1"/>
                  </a:solidFill>
                  <a:round/>
                  <a:headEnd/>
                  <a:tailEnd/>
                </a:ln>
              </p:spPr>
              <p:txBody>
                <a:bodyPr wrap="none" anchor="ctr"/>
                <a:lstStyle/>
                <a:p>
                  <a:endParaRPr lang="he-IL"/>
                </a:p>
              </p:txBody>
            </p:sp>
            <p:sp>
              <p:nvSpPr>
                <p:cNvPr id="43" name="Line 217"/>
                <p:cNvSpPr>
                  <a:spLocks noChangeShapeType="1"/>
                </p:cNvSpPr>
                <p:nvPr/>
              </p:nvSpPr>
              <p:spPr bwMode="auto">
                <a:xfrm>
                  <a:off x="3936" y="1717"/>
                  <a:ext cx="0" cy="252"/>
                </a:xfrm>
                <a:prstGeom prst="line">
                  <a:avLst/>
                </a:prstGeom>
                <a:noFill/>
                <a:ln w="50800">
                  <a:solidFill>
                    <a:schemeClr val="tx1"/>
                  </a:solidFill>
                  <a:round/>
                  <a:headEnd/>
                  <a:tailEnd/>
                </a:ln>
              </p:spPr>
              <p:txBody>
                <a:bodyPr wrap="none" anchor="ctr"/>
                <a:lstStyle/>
                <a:p>
                  <a:endParaRPr lang="he-IL"/>
                </a:p>
              </p:txBody>
            </p:sp>
            <p:sp>
              <p:nvSpPr>
                <p:cNvPr id="44" name="Line 218"/>
                <p:cNvSpPr>
                  <a:spLocks noChangeShapeType="1"/>
                </p:cNvSpPr>
                <p:nvPr/>
              </p:nvSpPr>
              <p:spPr bwMode="auto">
                <a:xfrm flipH="1">
                  <a:off x="3691" y="1728"/>
                  <a:ext cx="256" cy="0"/>
                </a:xfrm>
                <a:prstGeom prst="line">
                  <a:avLst/>
                </a:prstGeom>
                <a:noFill/>
                <a:ln w="50800">
                  <a:solidFill>
                    <a:schemeClr val="tx1"/>
                  </a:solidFill>
                  <a:round/>
                  <a:headEnd/>
                  <a:tailEnd/>
                </a:ln>
              </p:spPr>
              <p:txBody>
                <a:bodyPr wrap="none" anchor="ctr"/>
                <a:lstStyle/>
                <a:p>
                  <a:endParaRPr lang="he-IL"/>
                </a:p>
              </p:txBody>
            </p:sp>
          </p:grpSp>
        </p:grpSp>
        <p:sp>
          <p:nvSpPr>
            <p:cNvPr id="10" name="Rectangle 9"/>
            <p:cNvSpPr/>
            <p:nvPr/>
          </p:nvSpPr>
          <p:spPr>
            <a:xfrm>
              <a:off x="4479132" y="3244118"/>
              <a:ext cx="895350" cy="646331"/>
            </a:xfrm>
            <a:prstGeom prst="rect">
              <a:avLst/>
            </a:prstGeom>
          </p:spPr>
          <p:txBody>
            <a:bodyPr wrap="square">
              <a:spAutoFit/>
            </a:bodyPr>
            <a:lstStyle/>
            <a:p>
              <a:pPr algn="ctr" rtl="0"/>
              <a:r>
                <a:rPr lang="en-US" sz="1200" dirty="0">
                  <a:latin typeface="Times New Roman" pitchFamily="18" charset="0"/>
                  <a:cs typeface="Times New Roman" pitchFamily="18" charset="0"/>
                </a:rPr>
                <a:t>Selected</a:t>
              </a:r>
            </a:p>
            <a:p>
              <a:pPr algn="ctr" rtl="0"/>
              <a:r>
                <a:rPr lang="en-US" sz="1200" dirty="0">
                  <a:latin typeface="Times New Roman" pitchFamily="18" charset="0"/>
                  <a:cs typeface="Times New Roman" pitchFamily="18" charset="0"/>
                </a:rPr>
                <a:t>Local strain </a:t>
              </a:r>
              <a:endParaRPr lang="en-US" sz="1200" dirty="0"/>
            </a:p>
          </p:txBody>
        </p:sp>
      </p:grpSp>
      <p:sp>
        <p:nvSpPr>
          <p:cNvPr id="18" name="Multiply 17"/>
          <p:cNvSpPr/>
          <p:nvPr/>
        </p:nvSpPr>
        <p:spPr>
          <a:xfrm>
            <a:off x="4953782" y="2262472"/>
            <a:ext cx="694136" cy="595813"/>
          </a:xfrm>
          <a:prstGeom prst="mathMultiply">
            <a:avLst>
              <a:gd name="adj1" fmla="val 1305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8" name="TextBox 57"/>
          <p:cNvSpPr txBox="1"/>
          <p:nvPr/>
        </p:nvSpPr>
        <p:spPr>
          <a:xfrm>
            <a:off x="-43154" y="3933388"/>
            <a:ext cx="1662635" cy="369332"/>
          </a:xfrm>
          <a:prstGeom prst="rect">
            <a:avLst/>
          </a:prstGeom>
          <a:noFill/>
        </p:spPr>
        <p:txBody>
          <a:bodyPr wrap="none" rtlCol="0">
            <a:spAutoFit/>
          </a:bodyPr>
          <a:lstStyle/>
          <a:p>
            <a:pPr algn="ctr" rtl="0"/>
            <a:r>
              <a:rPr lang="en-US" b="1" dirty="0" smtClean="0">
                <a:latin typeface="Times New Roman" pitchFamily="18" charset="0"/>
                <a:cs typeface="Times New Roman" pitchFamily="18" charset="0"/>
              </a:rPr>
              <a:t>2</a:t>
            </a:r>
            <a:r>
              <a:rPr lang="en-US" b="1" baseline="30000" dirty="0" smtClean="0">
                <a:latin typeface="Times New Roman" pitchFamily="18" charset="0"/>
                <a:cs typeface="Times New Roman" pitchFamily="18" charset="0"/>
              </a:rPr>
              <a:t>nd  </a:t>
            </a:r>
            <a:r>
              <a:rPr lang="en-US" b="1" dirty="0" smtClean="0">
                <a:latin typeface="Times New Roman" pitchFamily="18" charset="0"/>
                <a:cs typeface="Times New Roman" pitchFamily="18" charset="0"/>
              </a:rPr>
              <a:t>Generation</a:t>
            </a:r>
            <a:endParaRPr lang="en-US" b="1" dirty="0">
              <a:latin typeface="Times New Roman" pitchFamily="18" charset="0"/>
              <a:cs typeface="Times New Roman" pitchFamily="18" charset="0"/>
            </a:endParaRPr>
          </a:p>
        </p:txBody>
      </p:sp>
      <p:cxnSp>
        <p:nvCxnSpPr>
          <p:cNvPr id="60" name="Straight Arrow Connector 59"/>
          <p:cNvCxnSpPr/>
          <p:nvPr/>
        </p:nvCxnSpPr>
        <p:spPr>
          <a:xfrm>
            <a:off x="3020913" y="3910593"/>
            <a:ext cx="0" cy="1704633"/>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038166" y="3929230"/>
            <a:ext cx="587965" cy="2466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8407357" y="3914222"/>
            <a:ext cx="8626" cy="1701004"/>
          </a:xfrm>
          <a:prstGeom prst="straightConnector1">
            <a:avLst/>
          </a:prstGeom>
          <a:ln w="47625">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7799489" y="3923812"/>
            <a:ext cx="588600" cy="246600"/>
          </a:xfrm>
          <a:prstGeom prst="straightConnector1">
            <a:avLst/>
          </a:prstGeom>
          <a:ln w="19050">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653670" y="5372133"/>
            <a:ext cx="1479893" cy="646331"/>
          </a:xfrm>
          <a:prstGeom prst="rect">
            <a:avLst/>
          </a:prstGeom>
          <a:noFill/>
        </p:spPr>
        <p:txBody>
          <a:bodyPr wrap="none" rtlCol="0">
            <a:spAutoFit/>
          </a:bodyPr>
          <a:lstStyle/>
          <a:p>
            <a:pPr algn="ctr"/>
            <a:r>
              <a:rPr lang="en-US" dirty="0" smtClean="0">
                <a:latin typeface="Times New Roman" pitchFamily="18" charset="0"/>
                <a:cs typeface="Times New Roman" pitchFamily="18" charset="0"/>
              </a:rPr>
              <a:t>All-male PLs </a:t>
            </a:r>
          </a:p>
          <a:p>
            <a:pPr algn="ctr"/>
            <a:r>
              <a:rPr lang="en-US" dirty="0" smtClean="0">
                <a:latin typeface="Times New Roman" pitchFamily="18" charset="0"/>
                <a:cs typeface="Times New Roman" pitchFamily="18" charset="0"/>
              </a:rPr>
              <a:t>to growers</a:t>
            </a:r>
            <a:endParaRPr lang="en-US" dirty="0">
              <a:latin typeface="Times New Roman" pitchFamily="18" charset="0"/>
              <a:cs typeface="Times New Roman" pitchFamily="18" charset="0"/>
            </a:endParaRPr>
          </a:p>
        </p:txBody>
      </p:sp>
      <p:grpSp>
        <p:nvGrpSpPr>
          <p:cNvPr id="70" name="Group 209"/>
          <p:cNvGrpSpPr>
            <a:grpSpLocks/>
          </p:cNvGrpSpPr>
          <p:nvPr/>
        </p:nvGrpSpPr>
        <p:grpSpPr bwMode="auto">
          <a:xfrm>
            <a:off x="3656715" y="4329018"/>
            <a:ext cx="838200" cy="1377950"/>
            <a:chOff x="1767" y="1051"/>
            <a:chExt cx="528" cy="868"/>
          </a:xfrm>
        </p:grpSpPr>
        <p:sp>
          <p:nvSpPr>
            <p:cNvPr id="71" name="Oval 210"/>
            <p:cNvSpPr>
              <a:spLocks noChangeArrowheads="1"/>
            </p:cNvSpPr>
            <p:nvPr/>
          </p:nvSpPr>
          <p:spPr bwMode="auto">
            <a:xfrm>
              <a:off x="1767" y="1051"/>
              <a:ext cx="528" cy="508"/>
            </a:xfrm>
            <a:prstGeom prst="ellipse">
              <a:avLst/>
            </a:prstGeom>
            <a:solidFill>
              <a:srgbClr val="FFC000"/>
            </a:solidFill>
            <a:ln w="25400">
              <a:solidFill>
                <a:srgbClr val="FF0000"/>
              </a:solidFill>
              <a:round/>
              <a:headEnd/>
              <a:tailEnd/>
            </a:ln>
          </p:spPr>
          <p:txBody>
            <a:bodyPr wrap="none" anchor="ctr"/>
            <a:lstStyle/>
            <a:p>
              <a:pPr algn="ctr"/>
              <a:r>
                <a:rPr lang="en-US" sz="1300" dirty="0">
                  <a:latin typeface="Times New Roman" pitchFamily="18" charset="0"/>
                  <a:cs typeface="Times New Roman" pitchFamily="18" charset="0"/>
                </a:rPr>
                <a:t>BGU line</a:t>
              </a:r>
            </a:p>
            <a:p>
              <a:pPr algn="ctr" rtl="0"/>
              <a:r>
                <a:rPr lang="en-US" sz="1300" dirty="0" smtClean="0">
                  <a:latin typeface="Times New Roman" pitchFamily="18" charset="0"/>
                  <a:cs typeface="Times New Roman" pitchFamily="18" charset="0"/>
                </a:rPr>
                <a:t>Neo </a:t>
              </a:r>
            </a:p>
            <a:p>
              <a:pPr algn="ctr" rtl="0"/>
              <a:r>
                <a:rPr lang="en-US" sz="1300" dirty="0" smtClean="0">
                  <a:latin typeface="Times New Roman" pitchFamily="18" charset="0"/>
                  <a:cs typeface="Times New Roman" pitchFamily="18" charset="0"/>
                </a:rPr>
                <a:t>female</a:t>
              </a:r>
              <a:endParaRPr lang="en-US" sz="1300" dirty="0">
                <a:latin typeface="Times New Roman" pitchFamily="18" charset="0"/>
                <a:cs typeface="Times New Roman" pitchFamily="18" charset="0"/>
              </a:endParaRPr>
            </a:p>
          </p:txBody>
        </p:sp>
        <p:sp>
          <p:nvSpPr>
            <p:cNvPr id="72" name="Line 211"/>
            <p:cNvSpPr>
              <a:spLocks noChangeShapeType="1"/>
            </p:cNvSpPr>
            <p:nvPr/>
          </p:nvSpPr>
          <p:spPr bwMode="auto">
            <a:xfrm>
              <a:off x="2025" y="1559"/>
              <a:ext cx="0" cy="360"/>
            </a:xfrm>
            <a:prstGeom prst="line">
              <a:avLst/>
            </a:prstGeom>
            <a:noFill/>
            <a:ln w="50800">
              <a:solidFill>
                <a:srgbClr val="FF0000"/>
              </a:solidFill>
              <a:round/>
              <a:headEnd/>
              <a:tailEnd/>
            </a:ln>
          </p:spPr>
          <p:txBody>
            <a:bodyPr wrap="none" anchor="ctr"/>
            <a:lstStyle/>
            <a:p>
              <a:endParaRPr lang="he-IL"/>
            </a:p>
          </p:txBody>
        </p:sp>
        <p:sp>
          <p:nvSpPr>
            <p:cNvPr id="73" name="Line 212"/>
            <p:cNvSpPr>
              <a:spLocks noChangeShapeType="1"/>
            </p:cNvSpPr>
            <p:nvPr/>
          </p:nvSpPr>
          <p:spPr bwMode="auto">
            <a:xfrm>
              <a:off x="1849" y="1729"/>
              <a:ext cx="352" cy="0"/>
            </a:xfrm>
            <a:prstGeom prst="line">
              <a:avLst/>
            </a:prstGeom>
            <a:noFill/>
            <a:ln w="50800">
              <a:solidFill>
                <a:srgbClr val="FF0000"/>
              </a:solidFill>
              <a:round/>
              <a:headEnd/>
              <a:tailEnd/>
            </a:ln>
          </p:spPr>
          <p:txBody>
            <a:bodyPr wrap="none" anchor="ctr"/>
            <a:lstStyle/>
            <a:p>
              <a:endParaRPr lang="he-IL"/>
            </a:p>
          </p:txBody>
        </p:sp>
      </p:grpSp>
      <p:sp>
        <p:nvSpPr>
          <p:cNvPr id="74" name="AutoShape 219"/>
          <p:cNvSpPr>
            <a:spLocks noChangeArrowheads="1"/>
          </p:cNvSpPr>
          <p:nvPr/>
        </p:nvSpPr>
        <p:spPr bwMode="auto">
          <a:xfrm>
            <a:off x="5148333" y="5099740"/>
            <a:ext cx="333375" cy="321478"/>
          </a:xfrm>
          <a:prstGeom prst="downArrow">
            <a:avLst>
              <a:gd name="adj1" fmla="val 13361"/>
              <a:gd name="adj2" fmla="val 36905"/>
            </a:avLst>
          </a:prstGeom>
          <a:solidFill>
            <a:schemeClr val="tx1"/>
          </a:solidFill>
          <a:ln w="9525">
            <a:solidFill>
              <a:schemeClr val="tx1"/>
            </a:solidFill>
            <a:miter lim="800000"/>
            <a:headEnd/>
            <a:tailEnd/>
          </a:ln>
        </p:spPr>
        <p:txBody>
          <a:bodyPr wrap="none" anchor="ctr"/>
          <a:lstStyle/>
          <a:p>
            <a:endParaRPr lang="he-IL"/>
          </a:p>
        </p:txBody>
      </p:sp>
      <p:grpSp>
        <p:nvGrpSpPr>
          <p:cNvPr id="75" name="Group 74"/>
          <p:cNvGrpSpPr/>
          <p:nvPr/>
        </p:nvGrpSpPr>
        <p:grpSpPr>
          <a:xfrm>
            <a:off x="6186728" y="4057372"/>
            <a:ext cx="1143794" cy="1084263"/>
            <a:chOff x="4479132" y="2895600"/>
            <a:chExt cx="1143794" cy="1084263"/>
          </a:xfrm>
        </p:grpSpPr>
        <p:grpSp>
          <p:nvGrpSpPr>
            <p:cNvPr id="76" name="Group 213"/>
            <p:cNvGrpSpPr>
              <a:grpSpLocks/>
            </p:cNvGrpSpPr>
            <p:nvPr/>
          </p:nvGrpSpPr>
          <p:grpSpPr bwMode="auto">
            <a:xfrm>
              <a:off x="4519613" y="2895600"/>
              <a:ext cx="1103313" cy="1084263"/>
              <a:chOff x="3252" y="1717"/>
              <a:chExt cx="695" cy="683"/>
            </a:xfrm>
          </p:grpSpPr>
          <p:sp>
            <p:nvSpPr>
              <p:cNvPr id="80" name="Oval 214"/>
              <p:cNvSpPr>
                <a:spLocks noChangeArrowheads="1"/>
              </p:cNvSpPr>
              <p:nvPr/>
            </p:nvSpPr>
            <p:spPr bwMode="auto">
              <a:xfrm>
                <a:off x="3252" y="1896"/>
                <a:ext cx="513" cy="504"/>
              </a:xfrm>
              <a:prstGeom prst="ellipse">
                <a:avLst/>
              </a:prstGeom>
              <a:solidFill>
                <a:srgbClr val="FFFF99"/>
              </a:solidFill>
              <a:ln w="25400">
                <a:solidFill>
                  <a:schemeClr val="tx1"/>
                </a:solidFill>
                <a:round/>
                <a:headEnd/>
                <a:tailEnd/>
              </a:ln>
            </p:spPr>
            <p:txBody>
              <a:bodyPr wrap="none" anchor="ctr"/>
              <a:lstStyle/>
              <a:p>
                <a:pPr algn="ctr" eaLnBrk="0" hangingPunct="0"/>
                <a:endParaRPr lang="en-US" sz="1400" b="1" dirty="0">
                  <a:solidFill>
                    <a:srgbClr val="000000"/>
                  </a:solidFill>
                  <a:latin typeface="Times New Roman" pitchFamily="18" charset="0"/>
                  <a:cs typeface="Times New Roman" pitchFamily="18" charset="0"/>
                </a:endParaRPr>
              </a:p>
            </p:txBody>
          </p:sp>
          <p:grpSp>
            <p:nvGrpSpPr>
              <p:cNvPr id="81" name="Group 215"/>
              <p:cNvGrpSpPr>
                <a:grpSpLocks/>
              </p:cNvGrpSpPr>
              <p:nvPr/>
            </p:nvGrpSpPr>
            <p:grpSpPr bwMode="auto">
              <a:xfrm>
                <a:off x="3688" y="1717"/>
                <a:ext cx="259" cy="255"/>
                <a:chOff x="3688" y="1717"/>
                <a:chExt cx="259" cy="255"/>
              </a:xfrm>
            </p:grpSpPr>
            <p:sp>
              <p:nvSpPr>
                <p:cNvPr id="82" name="Line 216"/>
                <p:cNvSpPr>
                  <a:spLocks noChangeShapeType="1"/>
                </p:cNvSpPr>
                <p:nvPr/>
              </p:nvSpPr>
              <p:spPr bwMode="auto">
                <a:xfrm flipV="1">
                  <a:off x="3688" y="1720"/>
                  <a:ext cx="256" cy="252"/>
                </a:xfrm>
                <a:prstGeom prst="line">
                  <a:avLst/>
                </a:prstGeom>
                <a:noFill/>
                <a:ln w="50800">
                  <a:solidFill>
                    <a:schemeClr val="tx1"/>
                  </a:solidFill>
                  <a:round/>
                  <a:headEnd/>
                  <a:tailEnd/>
                </a:ln>
              </p:spPr>
              <p:txBody>
                <a:bodyPr wrap="none" anchor="ctr"/>
                <a:lstStyle/>
                <a:p>
                  <a:endParaRPr lang="he-IL"/>
                </a:p>
              </p:txBody>
            </p:sp>
            <p:sp>
              <p:nvSpPr>
                <p:cNvPr id="83" name="Line 217"/>
                <p:cNvSpPr>
                  <a:spLocks noChangeShapeType="1"/>
                </p:cNvSpPr>
                <p:nvPr/>
              </p:nvSpPr>
              <p:spPr bwMode="auto">
                <a:xfrm>
                  <a:off x="3936" y="1717"/>
                  <a:ext cx="0" cy="252"/>
                </a:xfrm>
                <a:prstGeom prst="line">
                  <a:avLst/>
                </a:prstGeom>
                <a:noFill/>
                <a:ln w="50800">
                  <a:solidFill>
                    <a:schemeClr val="tx1"/>
                  </a:solidFill>
                  <a:round/>
                  <a:headEnd/>
                  <a:tailEnd/>
                </a:ln>
              </p:spPr>
              <p:txBody>
                <a:bodyPr wrap="none" anchor="ctr"/>
                <a:lstStyle/>
                <a:p>
                  <a:endParaRPr lang="he-IL"/>
                </a:p>
              </p:txBody>
            </p:sp>
            <p:sp>
              <p:nvSpPr>
                <p:cNvPr id="84" name="Line 218"/>
                <p:cNvSpPr>
                  <a:spLocks noChangeShapeType="1"/>
                </p:cNvSpPr>
                <p:nvPr/>
              </p:nvSpPr>
              <p:spPr bwMode="auto">
                <a:xfrm flipH="1">
                  <a:off x="3691" y="1728"/>
                  <a:ext cx="256" cy="0"/>
                </a:xfrm>
                <a:prstGeom prst="line">
                  <a:avLst/>
                </a:prstGeom>
                <a:noFill/>
                <a:ln w="50800">
                  <a:solidFill>
                    <a:schemeClr val="tx1"/>
                  </a:solidFill>
                  <a:round/>
                  <a:headEnd/>
                  <a:tailEnd/>
                </a:ln>
              </p:spPr>
              <p:txBody>
                <a:bodyPr wrap="none" anchor="ctr"/>
                <a:lstStyle/>
                <a:p>
                  <a:endParaRPr lang="he-IL"/>
                </a:p>
              </p:txBody>
            </p:sp>
          </p:grpSp>
        </p:grpSp>
        <p:sp>
          <p:nvSpPr>
            <p:cNvPr id="79" name="Rectangle 78"/>
            <p:cNvSpPr/>
            <p:nvPr/>
          </p:nvSpPr>
          <p:spPr>
            <a:xfrm>
              <a:off x="4479132" y="3244118"/>
              <a:ext cx="895350" cy="646331"/>
            </a:xfrm>
            <a:prstGeom prst="rect">
              <a:avLst/>
            </a:prstGeom>
          </p:spPr>
          <p:txBody>
            <a:bodyPr wrap="square">
              <a:spAutoFit/>
            </a:bodyPr>
            <a:lstStyle/>
            <a:p>
              <a:pPr algn="ctr" rtl="0"/>
              <a:r>
                <a:rPr lang="en-US" sz="1200" dirty="0">
                  <a:latin typeface="Times New Roman" pitchFamily="18" charset="0"/>
                  <a:cs typeface="Times New Roman" pitchFamily="18" charset="0"/>
                </a:rPr>
                <a:t>Selected</a:t>
              </a:r>
            </a:p>
            <a:p>
              <a:pPr algn="ctr" rtl="0"/>
              <a:r>
                <a:rPr lang="en-US" sz="1200" dirty="0">
                  <a:latin typeface="Times New Roman" pitchFamily="18" charset="0"/>
                  <a:cs typeface="Times New Roman" pitchFamily="18" charset="0"/>
                </a:rPr>
                <a:t>Local strain </a:t>
              </a:r>
              <a:endParaRPr lang="en-US" sz="1200" dirty="0"/>
            </a:p>
          </p:txBody>
        </p:sp>
      </p:grpSp>
      <p:sp>
        <p:nvSpPr>
          <p:cNvPr id="85" name="Multiply 84"/>
          <p:cNvSpPr/>
          <p:nvPr/>
        </p:nvSpPr>
        <p:spPr>
          <a:xfrm>
            <a:off x="4967953" y="4456408"/>
            <a:ext cx="694136" cy="595813"/>
          </a:xfrm>
          <a:prstGeom prst="mathMultiply">
            <a:avLst>
              <a:gd name="adj1" fmla="val 1305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 name="TextBox 4"/>
          <p:cNvSpPr txBox="1"/>
          <p:nvPr/>
        </p:nvSpPr>
        <p:spPr>
          <a:xfrm>
            <a:off x="17953" y="6424555"/>
            <a:ext cx="2933687"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Modified from Aflalo </a:t>
            </a:r>
            <a:r>
              <a:rPr lang="en-US" sz="1600" i="1" dirty="0" smtClean="0">
                <a:latin typeface="Times New Roman" panose="02020603050405020304" pitchFamily="18" charset="0"/>
                <a:cs typeface="Times New Roman" panose="02020603050405020304" pitchFamily="18" charset="0"/>
              </a:rPr>
              <a:t>et al</a:t>
            </a:r>
            <a:r>
              <a:rPr lang="en-US" sz="1600" dirty="0" smtClean="0">
                <a:latin typeface="Times New Roman" panose="02020603050405020304" pitchFamily="18" charset="0"/>
                <a:cs typeface="Times New Roman" panose="02020603050405020304" pitchFamily="18" charset="0"/>
              </a:rPr>
              <a:t>., 2012</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3486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22" presetClass="entr" presetSubtype="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2"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up)">
                                      <p:cBhvr>
                                        <p:cTn id="49" dur="500"/>
                                        <p:tgtEl>
                                          <p:spTgt spid="3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up)">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wipe(up)">
                                      <p:cBhvr>
                                        <p:cTn id="57" dur="500"/>
                                        <p:tgtEl>
                                          <p:spTgt spid="86"/>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wipe(up)">
                                      <p:cBhvr>
                                        <p:cTn id="60" dur="500"/>
                                        <p:tgtEl>
                                          <p:spTgt spid="58"/>
                                        </p:tgtEl>
                                      </p:cBhvr>
                                    </p:animEffect>
                                  </p:childTnLst>
                                </p:cTn>
                              </p:par>
                              <p:par>
                                <p:cTn id="61" presetID="10" presetClass="exit" presetSubtype="0" fill="hold" grpId="1" nodeType="withEffect">
                                  <p:stCondLst>
                                    <p:cond delay="0"/>
                                  </p:stCondLst>
                                  <p:childTnLst>
                                    <p:animEffect transition="out" filter="fade">
                                      <p:cBhvr>
                                        <p:cTn id="62" dur="500"/>
                                        <p:tgtEl>
                                          <p:spTgt spid="2"/>
                                        </p:tgtEl>
                                      </p:cBhvr>
                                    </p:animEffect>
                                    <p:set>
                                      <p:cBhvr>
                                        <p:cTn id="63" dur="1" fill="hold">
                                          <p:stCondLst>
                                            <p:cond delay="499"/>
                                          </p:stCondLst>
                                        </p:cTn>
                                        <p:tgtEl>
                                          <p:spTgt spid="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up)">
                                      <p:cBhvr>
                                        <p:cTn id="68" dur="500"/>
                                        <p:tgtEl>
                                          <p:spTgt spid="60"/>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up)">
                                      <p:cBhvr>
                                        <p:cTn id="71" dur="500"/>
                                        <p:tgtEl>
                                          <p:spTgt spid="62"/>
                                        </p:tgtEl>
                                      </p:cBhvr>
                                    </p:animEffect>
                                  </p:childTnLst>
                                </p:cTn>
                              </p:par>
                              <p:par>
                                <p:cTn id="72" presetID="22" presetClass="entr" presetSubtype="1" fill="hold" nodeType="with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500"/>
                                        <p:tgtEl>
                                          <p:spTgt spid="65"/>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up)">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wipe(left)">
                                      <p:cBhvr>
                                        <p:cTn id="82" dur="500"/>
                                        <p:tgtEl>
                                          <p:spTgt spid="61"/>
                                        </p:tgtEl>
                                      </p:cBhvr>
                                    </p:animEffect>
                                  </p:childTnLst>
                                </p:cTn>
                              </p:par>
                              <p:par>
                                <p:cTn id="83" presetID="22" presetClass="entr" presetSubtype="2" fill="hold"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wipe(right)">
                                      <p:cBhvr>
                                        <p:cTn id="85" dur="500"/>
                                        <p:tgtEl>
                                          <p:spTgt spid="66"/>
                                        </p:tgtEl>
                                      </p:cBhvr>
                                    </p:animEffect>
                                  </p:childTnLst>
                                </p:cTn>
                              </p:par>
                            </p:childTnLst>
                          </p:cTn>
                        </p:par>
                        <p:par>
                          <p:cTn id="86" fill="hold">
                            <p:stCondLst>
                              <p:cond delay="500"/>
                            </p:stCondLst>
                            <p:childTnLst>
                              <p:par>
                                <p:cTn id="87" presetID="22" presetClass="entr" presetSubtype="1" fill="hold" nodeType="after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wipe(up)">
                                      <p:cBhvr>
                                        <p:cTn id="89" dur="500"/>
                                        <p:tgtEl>
                                          <p:spTgt spid="70"/>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wipe(up)">
                                      <p:cBhvr>
                                        <p:cTn id="92" dur="500"/>
                                        <p:tgtEl>
                                          <p:spTgt spid="85"/>
                                        </p:tgtEl>
                                      </p:cBhvr>
                                    </p:animEffect>
                                  </p:childTnLst>
                                </p:cTn>
                              </p:par>
                              <p:par>
                                <p:cTn id="93" presetID="22" presetClass="entr" presetSubtype="1" fill="hold" nodeType="with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wipe(up)">
                                      <p:cBhvr>
                                        <p:cTn id="95" dur="500"/>
                                        <p:tgtEl>
                                          <p:spTgt spid="75"/>
                                        </p:tgtEl>
                                      </p:cBhvr>
                                    </p:animEffect>
                                  </p:childTnLst>
                                </p:cTn>
                              </p:par>
                            </p:childTnLst>
                          </p:cTn>
                        </p:par>
                        <p:par>
                          <p:cTn id="96" fill="hold">
                            <p:stCondLst>
                              <p:cond delay="1000"/>
                            </p:stCondLst>
                            <p:childTnLst>
                              <p:par>
                                <p:cTn id="97" presetID="22" presetClass="entr" presetSubtype="1"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wipe(up)">
                                      <p:cBhvr>
                                        <p:cTn id="99" dur="500"/>
                                        <p:tgtEl>
                                          <p:spTgt spid="74"/>
                                        </p:tgtEl>
                                      </p:cBhvr>
                                    </p:animEffect>
                                  </p:childTnLst>
                                </p:cTn>
                              </p:par>
                            </p:childTnLst>
                          </p:cTn>
                        </p:par>
                        <p:par>
                          <p:cTn id="100" fill="hold">
                            <p:stCondLst>
                              <p:cond delay="1500"/>
                            </p:stCondLst>
                            <p:childTnLst>
                              <p:par>
                                <p:cTn id="101" presetID="22" presetClass="entr" presetSubtype="1"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wipe(up)">
                                      <p:cBhvr>
                                        <p:cTn id="103" dur="500"/>
                                        <p:tgtEl>
                                          <p:spTgt spid="6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nodeType="clickEffect">
                                  <p:stCondLst>
                                    <p:cond delay="0"/>
                                  </p:stCondLst>
                                  <p:childTnLst>
                                    <p:set>
                                      <p:cBhvr>
                                        <p:cTn id="107" dur="1" fill="hold">
                                          <p:stCondLst>
                                            <p:cond delay="0"/>
                                          </p:stCondLst>
                                        </p:cTn>
                                        <p:tgtEl>
                                          <p:spTgt spid="78"/>
                                        </p:tgtEl>
                                        <p:attrNameLst>
                                          <p:attrName>style.visibility</p:attrName>
                                        </p:attrNameLst>
                                      </p:cBhvr>
                                      <p:to>
                                        <p:strVal val="visible"/>
                                      </p:to>
                                    </p:set>
                                    <p:animEffect transition="in" filter="wipe(up)">
                                      <p:cBhvr>
                                        <p:cTn id="108" dur="500"/>
                                        <p:tgtEl>
                                          <p:spTgt spid="78"/>
                                        </p:tgtEl>
                                      </p:cBhvr>
                                    </p:animEffect>
                                  </p:childTnLst>
                                </p:cTn>
                              </p:par>
                              <p:par>
                                <p:cTn id="109" presetID="22" presetClass="entr" presetSubtype="1" fill="hold" nodeType="with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wipe(up)">
                                      <p:cBhvr>
                                        <p:cTn id="11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 grpId="0" animBg="1"/>
      <p:bldP spid="2" grpId="1" animBg="1"/>
      <p:bldP spid="9" grpId="0"/>
      <p:bldP spid="13" grpId="0"/>
      <p:bldP spid="22" grpId="0"/>
      <p:bldP spid="11" grpId="0"/>
      <p:bldP spid="24" grpId="0"/>
      <p:bldP spid="36" grpId="0"/>
      <p:bldP spid="62" grpId="0"/>
      <p:bldP spid="69" grpId="0"/>
      <p:bldP spid="39" grpId="0" animBg="1"/>
      <p:bldP spid="18" grpId="0" animBg="1"/>
      <p:bldP spid="58" grpId="0"/>
      <p:bldP spid="68" grpId="0"/>
      <p:bldP spid="7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7"/>
            <a:ext cx="8229600" cy="1143000"/>
          </a:xfrm>
        </p:spPr>
        <p:txBody>
          <a:bodyPr/>
          <a:lstStyle/>
          <a:p>
            <a:r>
              <a:rPr lang="en-US" b="1" dirty="0" smtClean="0"/>
              <a:t>Recommendations</a:t>
            </a:r>
            <a:endParaRPr lang="en-US" b="1" dirty="0"/>
          </a:p>
        </p:txBody>
      </p:sp>
      <p:sp>
        <p:nvSpPr>
          <p:cNvPr id="3" name="Content Placeholder 2"/>
          <p:cNvSpPr>
            <a:spLocks noGrp="1"/>
          </p:cNvSpPr>
          <p:nvPr>
            <p:ph idx="1"/>
          </p:nvPr>
        </p:nvSpPr>
        <p:spPr>
          <a:xfrm>
            <a:off x="457200" y="804575"/>
            <a:ext cx="8229600" cy="5679352"/>
          </a:xfrm>
        </p:spPr>
        <p:txBody>
          <a:bodyPr>
            <a:normAutofit/>
          </a:bodyPr>
          <a:lstStyle/>
          <a:p>
            <a:pPr algn="l" rtl="0"/>
            <a:r>
              <a:rPr lang="en-US" b="1" dirty="0" smtClean="0"/>
              <a:t>Protect from decay by crossing BGU with Local lines </a:t>
            </a:r>
            <a:r>
              <a:rPr lang="en-US" dirty="0" smtClean="0"/>
              <a:t>(do not reuse crosses, no backflow of  genes).</a:t>
            </a:r>
          </a:p>
          <a:p>
            <a:pPr algn="l" rtl="0"/>
            <a:endParaRPr lang="en-US" dirty="0" smtClean="0"/>
          </a:p>
          <a:p>
            <a:pPr algn="l" rtl="0"/>
            <a:r>
              <a:rPr lang="en-US" b="1" dirty="0" smtClean="0"/>
              <a:t>Insert a selectively bred line into the portfolio </a:t>
            </a:r>
            <a:r>
              <a:rPr lang="en-US" dirty="0" smtClean="0"/>
              <a:t>(improved lines in Vietnam, India, or other  sources).</a:t>
            </a:r>
          </a:p>
          <a:p>
            <a:pPr algn="l" rtl="0"/>
            <a:endParaRPr lang="en-US" dirty="0" smtClean="0"/>
          </a:p>
          <a:p>
            <a:pPr algn="l" rtl="0"/>
            <a:r>
              <a:rPr lang="en-US" b="1" dirty="0" smtClean="0"/>
              <a:t>Pathogen free declaration of the BGU line.</a:t>
            </a:r>
          </a:p>
          <a:p>
            <a:pPr algn="l" rtl="0"/>
            <a:endParaRPr lang="en-US" dirty="0" smtClean="0"/>
          </a:p>
          <a:p>
            <a:pPr algn="l" rtl="0"/>
            <a:endParaRPr lang="en-US" dirty="0"/>
          </a:p>
        </p:txBody>
      </p:sp>
    </p:spTree>
    <p:extLst>
      <p:ext uri="{BB962C8B-B14F-4D97-AF65-F5344CB8AC3E}">
        <p14:creationId xmlns:p14="http://schemas.microsoft.com/office/powerpoint/2010/main" xmlns="" val="2032767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en/3/3b/Dark_Side_of_the_Moon.png"/>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t="1576" b="2079"/>
          <a:stretch/>
        </p:blipFill>
        <p:spPr bwMode="auto">
          <a:xfrm>
            <a:off x="1092016" y="108155"/>
            <a:ext cx="6858044" cy="660727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Rectangle 2"/>
          <p:cNvSpPr txBox="1">
            <a:spLocks noChangeArrowheads="1"/>
          </p:cNvSpPr>
          <p:nvPr/>
        </p:nvSpPr>
        <p:spPr>
          <a:xfrm>
            <a:off x="1071538" y="692696"/>
            <a:ext cx="3429026" cy="2520280"/>
          </a:xfrm>
          <a:prstGeom prst="rect">
            <a:avLst/>
          </a:prstGeom>
        </p:spPr>
        <p:txBody>
          <a:bodyPr anchor="ctr">
            <a:normAutofit/>
          </a:bodyPr>
          <a:lstStyle/>
          <a:p>
            <a:pPr algn="l" rtl="0">
              <a:defRPr/>
            </a:pPr>
            <a:r>
              <a:rPr lang="en-US" sz="3000" b="1" u="sng" dirty="0" smtClean="0">
                <a:solidFill>
                  <a:schemeClr val="bg1"/>
                </a:solidFill>
                <a:effectLst>
                  <a:outerShdw blurRad="38100" dist="38100" dir="2700000" algn="tl">
                    <a:srgbClr val="C0C0C0"/>
                  </a:outerShdw>
                </a:effectLst>
                <a:latin typeface="Times New Roman" pitchFamily="18" charset="0"/>
                <a:cs typeface="Times New Roman" pitchFamily="18" charset="0"/>
              </a:rPr>
              <a:t>Temporal </a:t>
            </a:r>
            <a:r>
              <a:rPr lang="en-US" sz="3000" b="1" u="sng" dirty="0" err="1" smtClean="0">
                <a:solidFill>
                  <a:schemeClr val="bg1"/>
                </a:solidFill>
                <a:effectLst>
                  <a:outerShdw blurRad="38100" dist="38100" dir="2700000" algn="tl">
                    <a:srgbClr val="C0C0C0"/>
                  </a:outerShdw>
                </a:effectLst>
                <a:latin typeface="Times New Roman" pitchFamily="18" charset="0"/>
                <a:cs typeface="Times New Roman" pitchFamily="18" charset="0"/>
              </a:rPr>
              <a:t>RNAi</a:t>
            </a:r>
            <a:endParaRPr lang="en-US" sz="3000" b="1" u="sng" dirty="0" smtClean="0">
              <a:solidFill>
                <a:schemeClr val="bg1"/>
              </a:solidFill>
              <a:effectLst>
                <a:outerShdw blurRad="38100" dist="38100" dir="2700000" algn="tl">
                  <a:srgbClr val="C0C0C0"/>
                </a:outerShdw>
              </a:effectLst>
              <a:latin typeface="Times New Roman" pitchFamily="18" charset="0"/>
              <a:cs typeface="Times New Roman" pitchFamily="18" charset="0"/>
            </a:endParaRPr>
          </a:p>
          <a:p>
            <a:pPr algn="l" rtl="0">
              <a:defRPr/>
            </a:pPr>
            <a:r>
              <a:rPr lang="en-US" sz="2600" b="1" dirty="0" smtClean="0">
                <a:solidFill>
                  <a:schemeClr val="bg1"/>
                </a:solidFill>
                <a:effectLst>
                  <a:outerShdw blurRad="38100" dist="38100" dir="2700000" algn="tl">
                    <a:srgbClr val="C0C0C0"/>
                  </a:outerShdw>
                </a:effectLst>
                <a:latin typeface="Times New Roman" pitchFamily="18" charset="0"/>
                <a:cs typeface="Times New Roman" pitchFamily="18" charset="0"/>
              </a:rPr>
              <a:t>No hormone treatment</a:t>
            </a:r>
          </a:p>
          <a:p>
            <a:pPr algn="l" rtl="0">
              <a:defRPr/>
            </a:pPr>
            <a:r>
              <a:rPr lang="en-US" sz="2600" b="1" dirty="0" smtClean="0">
                <a:solidFill>
                  <a:schemeClr val="bg1"/>
                </a:solidFill>
                <a:effectLst>
                  <a:outerShdw blurRad="38100" dist="38100" dir="2700000" algn="tl">
                    <a:srgbClr val="C0C0C0"/>
                  </a:outerShdw>
                </a:effectLst>
                <a:latin typeface="Times New Roman" pitchFamily="18" charset="0"/>
                <a:cs typeface="Times New Roman" pitchFamily="18" charset="0"/>
              </a:rPr>
              <a:t>No chemicals</a:t>
            </a:r>
            <a:endParaRPr lang="en-US" sz="2600" b="1" dirty="0">
              <a:solidFill>
                <a:schemeClr val="bg1"/>
              </a:solidFill>
              <a:effectLst>
                <a:outerShdw blurRad="38100" dist="38100" dir="2700000" algn="tl">
                  <a:srgbClr val="C0C0C0"/>
                </a:outerShdw>
              </a:effectLst>
              <a:latin typeface="Times New Roman" pitchFamily="18" charset="0"/>
              <a:cs typeface="Times New Roman" pitchFamily="18" charset="0"/>
            </a:endParaRPr>
          </a:p>
          <a:p>
            <a:pPr algn="l" rtl="0">
              <a:defRPr/>
            </a:pPr>
            <a:r>
              <a:rPr lang="en-US" sz="2600" b="1" dirty="0" smtClean="0">
                <a:solidFill>
                  <a:schemeClr val="bg1"/>
                </a:solidFill>
                <a:effectLst>
                  <a:outerShdw blurRad="38100" dist="38100" dir="2700000" algn="tl">
                    <a:srgbClr val="C0C0C0"/>
                  </a:outerShdw>
                </a:effectLst>
                <a:latin typeface="Times New Roman" pitchFamily="18" charset="0"/>
                <a:cs typeface="Times New Roman" pitchFamily="18" charset="0"/>
              </a:rPr>
              <a:t>Non GMO</a:t>
            </a:r>
            <a:endParaRPr lang="en-US" sz="2600"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5" name="Rectangle 2"/>
          <p:cNvSpPr txBox="1">
            <a:spLocks noChangeArrowheads="1"/>
          </p:cNvSpPr>
          <p:nvPr/>
        </p:nvSpPr>
        <p:spPr>
          <a:xfrm>
            <a:off x="5143504" y="1052736"/>
            <a:ext cx="2786082" cy="2952328"/>
          </a:xfrm>
          <a:prstGeom prst="rect">
            <a:avLst/>
          </a:prstGeom>
        </p:spPr>
        <p:txBody>
          <a:bodyPr anchor="ctr">
            <a:normAutofit/>
          </a:bodyPr>
          <a:lstStyle/>
          <a:p>
            <a:pPr algn="ctr" rtl="0">
              <a:defRPr/>
            </a:pPr>
            <a:r>
              <a:rPr lang="en-US" sz="3000" b="1" dirty="0" smtClean="0">
                <a:solidFill>
                  <a:schemeClr val="bg1"/>
                </a:solidFill>
                <a:effectLst>
                  <a:outerShdw blurRad="38100" dist="38100" dir="2700000" algn="tl">
                    <a:srgbClr val="C0C0C0"/>
                  </a:outerShdw>
                </a:effectLst>
                <a:latin typeface="Times New Roman" pitchFamily="18" charset="0"/>
                <a:cs typeface="Times New Roman" pitchFamily="18" charset="0"/>
              </a:rPr>
              <a:t>Aquaculture production enhancement</a:t>
            </a:r>
          </a:p>
          <a:p>
            <a:pPr algn="ctr" rtl="0">
              <a:defRPr/>
            </a:pPr>
            <a:endParaRPr lang="en-US" sz="3000" b="1" dirty="0" smtClean="0">
              <a:solidFill>
                <a:schemeClr val="bg1"/>
              </a:solidFill>
              <a:effectLst>
                <a:outerShdw blurRad="38100" dist="38100" dir="2700000" algn="tl">
                  <a:srgbClr val="C0C0C0"/>
                </a:outerShdw>
              </a:effectLst>
              <a:latin typeface="Times New Roman" pitchFamily="18" charset="0"/>
              <a:cs typeface="Times New Roman" pitchFamily="18" charset="0"/>
            </a:endParaRPr>
          </a:p>
          <a:p>
            <a:pPr algn="ctr" rtl="0">
              <a:defRPr/>
            </a:pPr>
            <a:endParaRPr lang="en-US" sz="3000"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pic>
        <p:nvPicPr>
          <p:cNvPr id="6" name="Picture 2" descr="http://www.nautic-seafood.com/cm-webpic/penaeus_monodon_el.jp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331640" y="5017580"/>
            <a:ext cx="1986308" cy="1332000"/>
          </a:xfrm>
          <a:prstGeom prst="rect">
            <a:avLst/>
          </a:prstGeom>
          <a:noFill/>
          <a:ln w="63500" cmpd="thinThick">
            <a:solidFill>
              <a:schemeClr val="tx1"/>
            </a:solidFill>
          </a:ln>
        </p:spPr>
      </p:pic>
      <p:pic>
        <p:nvPicPr>
          <p:cNvPr id="7" name="Picture 212" descr="F:\DCIM\100ND100\DSC_0017.JPG"/>
          <p:cNvPicPr>
            <a:picLocks noChangeAspect="1" noChangeArrowheads="1"/>
          </p:cNvPicPr>
          <p:nvPr/>
        </p:nvPicPr>
        <p:blipFill rotWithShape="1">
          <a:blip r:embed="rId5" cstate="print">
            <a:lum bright="10000"/>
            <a:extLst>
              <a:ext uri="{28A0092B-C50C-407E-A947-70E740481C1C}">
                <a14:useLocalDpi xmlns:a14="http://schemas.microsoft.com/office/drawing/2010/main" xmlns=""/>
              </a:ext>
            </a:extLst>
          </a:blip>
          <a:srcRect/>
          <a:stretch/>
        </p:blipFill>
        <p:spPr bwMode="auto">
          <a:xfrm>
            <a:off x="3559649" y="5017580"/>
            <a:ext cx="1922779" cy="1332000"/>
          </a:xfrm>
          <a:prstGeom prst="rect">
            <a:avLst/>
          </a:prstGeom>
          <a:noFill/>
          <a:ln w="63500" cmpd="thinThick">
            <a:solidFill>
              <a:schemeClr val="tx1">
                <a:lumMod val="85000"/>
                <a:lumOff val="15000"/>
              </a:schemeClr>
            </a:solidFill>
          </a:ln>
        </p:spPr>
      </p:pic>
      <p:pic>
        <p:nvPicPr>
          <p:cNvPr id="8" name="Picture 2" descr="Mud crab Scylla serrata"/>
          <p:cNvPicPr>
            <a:picLocks noChangeAspect="1" noChangeArrowheads="1"/>
          </p:cNvPicPr>
          <p:nvPr/>
        </p:nvPicPr>
        <p:blipFill>
          <a:blip r:embed="rId6" cstate="print"/>
          <a:srcRect/>
          <a:stretch>
            <a:fillRect/>
          </a:stretch>
        </p:blipFill>
        <p:spPr bwMode="auto">
          <a:xfrm>
            <a:off x="5724128" y="5017580"/>
            <a:ext cx="1984754" cy="1332000"/>
          </a:xfrm>
          <a:prstGeom prst="rect">
            <a:avLst/>
          </a:prstGeom>
          <a:noFill/>
          <a:ln w="63500" cmpd="thinThick">
            <a:solidFill>
              <a:schemeClr val="tx1"/>
            </a:solidFill>
          </a:ln>
        </p:spPr>
      </p:pic>
      <p:sp>
        <p:nvSpPr>
          <p:cNvPr id="2" name="TextBox 1"/>
          <p:cNvSpPr txBox="1"/>
          <p:nvPr/>
        </p:nvSpPr>
        <p:spPr>
          <a:xfrm>
            <a:off x="1258707" y="260648"/>
            <a:ext cx="6553653"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rPr>
              <a:t>Up to this point, the  technology</a:t>
            </a:r>
            <a:endParaRPr lang="en-US" sz="3600" b="1" dirty="0">
              <a:solidFill>
                <a:schemeClr val="bg1"/>
              </a:solidFill>
              <a:effectLst>
                <a:outerShdw blurRad="38100" dist="38100" dir="2700000" algn="tl">
                  <a:srgbClr val="000000">
                    <a:alpha val="43137"/>
                  </a:srgbClr>
                </a:outerShdw>
              </a:effectLst>
            </a:endParaRPr>
          </a:p>
        </p:txBody>
      </p:sp>
      <p:sp>
        <p:nvSpPr>
          <p:cNvPr id="11" name="Rectangle 2"/>
          <p:cNvSpPr txBox="1">
            <a:spLocks noChangeArrowheads="1"/>
          </p:cNvSpPr>
          <p:nvPr/>
        </p:nvSpPr>
        <p:spPr>
          <a:xfrm>
            <a:off x="899592" y="4061126"/>
            <a:ext cx="2786082" cy="936104"/>
          </a:xfrm>
          <a:prstGeom prst="rect">
            <a:avLst/>
          </a:prstGeom>
        </p:spPr>
        <p:txBody>
          <a:bodyPr anchor="ctr">
            <a:normAutofit/>
          </a:bodyPr>
          <a:lstStyle/>
          <a:p>
            <a:pPr algn="ctr" rtl="0">
              <a:defRPr/>
            </a:pPr>
            <a:r>
              <a:rPr lang="en-US" sz="3000" b="1" dirty="0" smtClean="0">
                <a:solidFill>
                  <a:schemeClr val="bg1"/>
                </a:solidFill>
                <a:effectLst>
                  <a:outerShdw blurRad="38100" dist="38100" dir="2700000" algn="tl">
                    <a:srgbClr val="C0C0C0"/>
                  </a:outerShdw>
                </a:effectLst>
                <a:latin typeface="Times New Roman" pitchFamily="18" charset="0"/>
                <a:cs typeface="Times New Roman" pitchFamily="18" charset="0"/>
              </a:rPr>
              <a:t>17.8 B $</a:t>
            </a:r>
            <a:endParaRPr lang="en-US" sz="3000"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12" name="Rectangle 2"/>
          <p:cNvSpPr txBox="1">
            <a:spLocks noChangeArrowheads="1"/>
          </p:cNvSpPr>
          <p:nvPr/>
        </p:nvSpPr>
        <p:spPr>
          <a:xfrm>
            <a:off x="5314310" y="4221088"/>
            <a:ext cx="2786082" cy="936104"/>
          </a:xfrm>
          <a:prstGeom prst="rect">
            <a:avLst/>
          </a:prstGeom>
        </p:spPr>
        <p:txBody>
          <a:bodyPr anchor="ctr">
            <a:normAutofit/>
          </a:bodyPr>
          <a:lstStyle/>
          <a:p>
            <a:pPr algn="ctr" rtl="0">
              <a:defRPr/>
            </a:pPr>
            <a:r>
              <a:rPr lang="en-US" sz="3000" b="1" dirty="0" smtClean="0">
                <a:solidFill>
                  <a:schemeClr val="bg1"/>
                </a:solidFill>
                <a:effectLst>
                  <a:outerShdw blurRad="38100" dist="38100" dir="2700000" algn="tl">
                    <a:srgbClr val="C0C0C0"/>
                  </a:outerShdw>
                </a:effectLst>
                <a:latin typeface="Times New Roman" pitchFamily="18" charset="0"/>
                <a:cs typeface="Times New Roman" pitchFamily="18" charset="0"/>
              </a:rPr>
              <a:t>5.4 B $</a:t>
            </a:r>
            <a:endParaRPr lang="en-US" sz="3000"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13" name="Rectangle 12"/>
          <p:cNvSpPr/>
          <p:nvPr/>
        </p:nvSpPr>
        <p:spPr>
          <a:xfrm>
            <a:off x="3229523" y="4017838"/>
            <a:ext cx="2494605" cy="923330"/>
          </a:xfrm>
          <a:prstGeom prst="rect">
            <a:avLst/>
          </a:prstGeom>
        </p:spPr>
        <p:txBody>
          <a:bodyPr wrap="square">
            <a:spAutoFit/>
          </a:bodyPr>
          <a:lstStyle/>
          <a:p>
            <a:pPr algn="ctr" rtl="0">
              <a:defRPr/>
            </a:pPr>
            <a:r>
              <a:rPr lang="en-US" b="1" dirty="0">
                <a:solidFill>
                  <a:schemeClr val="bg1"/>
                </a:solidFill>
                <a:effectLst>
                  <a:outerShdw blurRad="38100" dist="38100" dir="2700000" algn="tl">
                    <a:srgbClr val="C0C0C0"/>
                  </a:outerShdw>
                </a:effectLst>
                <a:latin typeface="Times New Roman" pitchFamily="18" charset="0"/>
                <a:cs typeface="Times New Roman" pitchFamily="18" charset="0"/>
              </a:rPr>
              <a:t>Environmental</a:t>
            </a:r>
          </a:p>
          <a:p>
            <a:pPr algn="ctr" rtl="0">
              <a:defRPr/>
            </a:pPr>
            <a:r>
              <a:rPr lang="en-US" b="1" dirty="0">
                <a:solidFill>
                  <a:schemeClr val="bg1"/>
                </a:solidFill>
                <a:effectLst>
                  <a:outerShdw blurRad="38100" dist="38100" dir="2700000" algn="tl">
                    <a:srgbClr val="C0C0C0"/>
                  </a:outerShdw>
                </a:effectLst>
                <a:latin typeface="Times New Roman" pitchFamily="18" charset="0"/>
                <a:cs typeface="Times New Roman" pitchFamily="18" charset="0"/>
              </a:rPr>
              <a:t>Solutions</a:t>
            </a:r>
          </a:p>
          <a:p>
            <a:pPr algn="ctr" rtl="0">
              <a:defRPr/>
            </a:pPr>
            <a:r>
              <a:rPr lang="en-US" b="1" dirty="0">
                <a:solidFill>
                  <a:schemeClr val="bg1"/>
                </a:solidFill>
                <a:effectLst>
                  <a:outerShdw blurRad="38100" dist="38100" dir="2700000" algn="tl">
                    <a:srgbClr val="C0C0C0"/>
                  </a:outerShdw>
                </a:effectLst>
                <a:latin typeface="Times New Roman" pitchFamily="18" charset="0"/>
                <a:cs typeface="Times New Roman" pitchFamily="18" charset="0"/>
              </a:rPr>
              <a:t>Bio-control</a:t>
            </a:r>
          </a:p>
        </p:txBody>
      </p:sp>
      <p:sp>
        <p:nvSpPr>
          <p:cNvPr id="14" name="Rectangle 13"/>
          <p:cNvSpPr/>
          <p:nvPr/>
        </p:nvSpPr>
        <p:spPr>
          <a:xfrm>
            <a:off x="3440444" y="2663307"/>
            <a:ext cx="2494605" cy="830997"/>
          </a:xfrm>
          <a:prstGeom prst="rect">
            <a:avLst/>
          </a:prstGeom>
        </p:spPr>
        <p:txBody>
          <a:bodyPr wrap="square">
            <a:spAutoFit/>
          </a:bodyPr>
          <a:lstStyle/>
          <a:p>
            <a:pPr algn="ctr" rtl="0">
              <a:defRPr/>
            </a:pPr>
            <a:r>
              <a:rPr lang="en-US" sz="2400" b="1" dirty="0" smtClean="0">
                <a:solidFill>
                  <a:schemeClr val="bg1"/>
                </a:solidFill>
                <a:effectLst>
                  <a:outerShdw blurRad="38100" dist="38100" dir="2700000" algn="tl">
                    <a:srgbClr val="C0C0C0"/>
                  </a:outerShdw>
                </a:effectLst>
                <a:latin typeface="Times New Roman" pitchFamily="18" charset="0"/>
                <a:cs typeface="Times New Roman" pitchFamily="18" charset="0"/>
              </a:rPr>
              <a:t>Price</a:t>
            </a:r>
          </a:p>
          <a:p>
            <a:pPr algn="ctr" rtl="0">
              <a:defRPr/>
            </a:pPr>
            <a:r>
              <a:rPr lang="en-US" sz="2400" b="1" dirty="0" smtClean="0">
                <a:solidFill>
                  <a:schemeClr val="bg1"/>
                </a:solidFill>
                <a:effectLst>
                  <a:outerShdw blurRad="38100" dist="38100" dir="2700000" algn="tl">
                    <a:srgbClr val="C0C0C0"/>
                  </a:outerShdw>
                </a:effectLst>
                <a:latin typeface="Times New Roman" pitchFamily="18" charset="0"/>
                <a:cs typeface="Times New Roman" pitchFamily="18" charset="0"/>
              </a:rPr>
              <a:t>Delivery</a:t>
            </a:r>
            <a:endParaRPr lang="en-US" sz="2400"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17480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logoBARD"/>
          <p:cNvPicPr>
            <a:picLocks noChangeAspect="1" noChangeArrowheads="1"/>
          </p:cNvPicPr>
          <p:nvPr/>
        </p:nvPicPr>
        <p:blipFill>
          <a:blip r:embed="rId2" cstate="print"/>
          <a:srcRect/>
          <a:stretch>
            <a:fillRect/>
          </a:stretch>
        </p:blipFill>
        <p:spPr bwMode="auto">
          <a:xfrm>
            <a:off x="3017912" y="5979368"/>
            <a:ext cx="762000" cy="762000"/>
          </a:xfrm>
          <a:prstGeom prst="rect">
            <a:avLst/>
          </a:prstGeom>
          <a:noFill/>
          <a:ln w="9525">
            <a:noFill/>
            <a:miter lim="800000"/>
            <a:headEnd/>
            <a:tailEnd/>
          </a:ln>
        </p:spPr>
      </p:pic>
      <p:pic>
        <p:nvPicPr>
          <p:cNvPr id="1031" name="Picture 7" descr="http://web2.bgu.ac.il/welcome/download/pictures/nibn_LOGO.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7308304" y="5517232"/>
            <a:ext cx="1785950" cy="1264453"/>
          </a:xfrm>
          <a:prstGeom prst="rect">
            <a:avLst/>
          </a:prstGeom>
          <a:noFill/>
        </p:spPr>
      </p:pic>
      <p:sp>
        <p:nvSpPr>
          <p:cNvPr id="178178" name="Text Box 2"/>
          <p:cNvSpPr txBox="1">
            <a:spLocks noChangeArrowheads="1"/>
          </p:cNvSpPr>
          <p:nvPr/>
        </p:nvSpPr>
        <p:spPr bwMode="auto">
          <a:xfrm>
            <a:off x="246063" y="-24"/>
            <a:ext cx="3287712" cy="647700"/>
          </a:xfrm>
          <a:prstGeom prst="rect">
            <a:avLst/>
          </a:prstGeom>
          <a:noFill/>
          <a:ln w="9525">
            <a:noFill/>
            <a:miter lim="800000"/>
            <a:headEnd/>
            <a:tailEnd/>
          </a:ln>
          <a:effectLst/>
        </p:spPr>
        <p:txBody>
          <a:bodyPr anchor="ctr"/>
          <a:lstStyle/>
          <a:p>
            <a:pPr algn="l">
              <a:spcBef>
                <a:spcPct val="50000"/>
              </a:spcBef>
              <a:defRPr/>
            </a:pPr>
            <a:r>
              <a:rPr lang="en-US" sz="4000" b="1" dirty="0">
                <a:effectLst>
                  <a:outerShdw blurRad="38100" dist="38100" dir="2700000" algn="tl">
                    <a:srgbClr val="C0C0C0"/>
                  </a:outerShdw>
                </a:effectLst>
                <a:latin typeface="Times New Roman" pitchFamily="18" charset="0"/>
                <a:cs typeface="Times New Roman" pitchFamily="18" charset="0"/>
              </a:rPr>
              <a:t>Thank </a:t>
            </a:r>
            <a:r>
              <a:rPr lang="en-US" sz="4000" b="1" dirty="0" smtClean="0">
                <a:effectLst>
                  <a:outerShdw blurRad="38100" dist="38100" dir="2700000" algn="tl">
                    <a:srgbClr val="C0C0C0"/>
                  </a:outerShdw>
                </a:effectLst>
                <a:latin typeface="Times New Roman" pitchFamily="18" charset="0"/>
                <a:cs typeface="Times New Roman" pitchFamily="18" charset="0"/>
              </a:rPr>
              <a:t>you</a:t>
            </a:r>
            <a:endParaRPr lang="en-US" sz="4000" b="1" dirty="0">
              <a:effectLst>
                <a:outerShdw blurRad="38100" dist="38100" dir="2700000" algn="tl">
                  <a:srgbClr val="C0C0C0"/>
                </a:outerShdw>
              </a:effectLst>
              <a:latin typeface="Times New Roman" pitchFamily="18" charset="0"/>
              <a:cs typeface="Times New Roman" pitchFamily="18" charset="0"/>
            </a:endParaRPr>
          </a:p>
        </p:txBody>
      </p:sp>
      <p:sp>
        <p:nvSpPr>
          <p:cNvPr id="178179" name="Text Box 3"/>
          <p:cNvSpPr txBox="1">
            <a:spLocks noChangeArrowheads="1"/>
          </p:cNvSpPr>
          <p:nvPr/>
        </p:nvSpPr>
        <p:spPr bwMode="auto">
          <a:xfrm>
            <a:off x="293688" y="642918"/>
            <a:ext cx="6696075" cy="2031325"/>
          </a:xfrm>
          <a:prstGeom prst="rect">
            <a:avLst/>
          </a:prstGeom>
          <a:noFill/>
          <a:ln w="22225">
            <a:noFill/>
            <a:miter lim="800000"/>
            <a:headEnd/>
            <a:tailEnd/>
          </a:ln>
          <a:effectLst/>
        </p:spPr>
        <p:txBody>
          <a:bodyPr>
            <a:spAutoFit/>
          </a:bodyPr>
          <a:lstStyle/>
          <a:p>
            <a:pPr algn="l" rtl="0">
              <a:spcBef>
                <a:spcPct val="50000"/>
              </a:spcBef>
              <a:defRPr/>
            </a:pPr>
            <a:r>
              <a:rPr lang="en-US" b="1" dirty="0" smtClean="0">
                <a:effectLst>
                  <a:outerShdw blurRad="38100" dist="38100" dir="2700000" algn="tl">
                    <a:srgbClr val="C0C0C0"/>
                  </a:outerShdw>
                </a:effectLst>
                <a:latin typeface="Times New Roman" pitchFamily="18" charset="0"/>
                <a:cs typeface="Times New Roman" pitchFamily="18" charset="0"/>
              </a:rPr>
              <a:t>Dr</a:t>
            </a:r>
            <a:r>
              <a:rPr lang="en-US" b="1" dirty="0">
                <a:effectLst>
                  <a:outerShdw blurRad="38100" dist="38100" dir="2700000" algn="tl">
                    <a:srgbClr val="C0C0C0"/>
                  </a:outerShdw>
                </a:effectLst>
                <a:latin typeface="Times New Roman" pitchFamily="18" charset="0"/>
                <a:cs typeface="Times New Roman" pitchFamily="18" charset="0"/>
              </a:rPr>
              <a:t>. </a:t>
            </a:r>
            <a:r>
              <a:rPr lang="en-US" b="1" dirty="0" smtClean="0">
                <a:effectLst>
                  <a:outerShdw blurRad="38100" dist="38100" dir="2700000" algn="tl">
                    <a:srgbClr val="C0C0C0"/>
                  </a:outerShdw>
                </a:effectLst>
                <a:latin typeface="Times New Roman" pitchFamily="18" charset="0"/>
                <a:cs typeface="Times New Roman" pitchFamily="18" charset="0"/>
              </a:rPr>
              <a:t>Tomer </a:t>
            </a:r>
            <a:r>
              <a:rPr lang="en-US" b="1" dirty="0">
                <a:effectLst>
                  <a:outerShdw blurRad="38100" dist="38100" dir="2700000" algn="tl">
                    <a:srgbClr val="C0C0C0"/>
                  </a:outerShdw>
                </a:effectLst>
                <a:latin typeface="Times New Roman" pitchFamily="18" charset="0"/>
                <a:cs typeface="Times New Roman" pitchFamily="18" charset="0"/>
              </a:rPr>
              <a:t>Ventura	 </a:t>
            </a:r>
            <a:r>
              <a:rPr lang="en-US" b="1" dirty="0" err="1">
                <a:effectLst>
                  <a:outerShdw blurRad="38100" dist="38100" dir="2700000" algn="tl">
                    <a:srgbClr val="C0C0C0"/>
                  </a:outerShdw>
                </a:effectLst>
                <a:latin typeface="Times New Roman" pitchFamily="18" charset="0"/>
                <a:cs typeface="Times New Roman" pitchFamily="18" charset="0"/>
              </a:rPr>
              <a:t>Ohad</a:t>
            </a:r>
            <a:r>
              <a:rPr lang="en-US" b="1" dirty="0">
                <a:effectLst>
                  <a:outerShdw blurRad="38100" dist="38100" dir="2700000" algn="tl">
                    <a:srgbClr val="C0C0C0"/>
                  </a:outerShdw>
                </a:effectLst>
                <a:latin typeface="Times New Roman" pitchFamily="18" charset="0"/>
                <a:cs typeface="Times New Roman" pitchFamily="18" charset="0"/>
              </a:rPr>
              <a:t> Rosen</a:t>
            </a:r>
          </a:p>
          <a:p>
            <a:pPr algn="l" rtl="0">
              <a:spcBef>
                <a:spcPct val="50000"/>
              </a:spcBef>
              <a:defRPr/>
            </a:pPr>
            <a:r>
              <a:rPr lang="en-US" b="1" dirty="0" smtClean="0">
                <a:effectLst>
                  <a:outerShdw blurRad="38100" dist="38100" dir="2700000" algn="tl">
                    <a:srgbClr val="C0C0C0"/>
                  </a:outerShdw>
                </a:effectLst>
                <a:latin typeface="Times New Roman" pitchFamily="18" charset="0"/>
                <a:cs typeface="Times New Roman" pitchFamily="18" charset="0"/>
              </a:rPr>
              <a:t>Dr</a:t>
            </a:r>
            <a:r>
              <a:rPr lang="en-US" b="1" dirty="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Simy</a:t>
            </a:r>
            <a:r>
              <a:rPr lang="en-US" b="1" dirty="0" smtClean="0">
                <a:effectLst>
                  <a:outerShdw blurRad="38100" dist="38100" dir="2700000" algn="tl">
                    <a:srgbClr val="C0C0C0"/>
                  </a:outerShdw>
                </a:effectLst>
                <a:latin typeface="Times New Roman" pitchFamily="18" charset="0"/>
                <a:cs typeface="Times New Roman" pitchFamily="18" charset="0"/>
              </a:rPr>
              <a:t> Weill		Dr. </a:t>
            </a:r>
            <a:r>
              <a:rPr lang="en-US" b="1" dirty="0" err="1" smtClean="0">
                <a:effectLst>
                  <a:outerShdw blurRad="38100" dist="38100" dir="2700000" algn="tl">
                    <a:srgbClr val="C0C0C0"/>
                  </a:outerShdw>
                </a:effectLst>
                <a:latin typeface="Times New Roman" pitchFamily="18" charset="0"/>
                <a:cs typeface="Times New Roman" pitchFamily="18" charset="0"/>
              </a:rPr>
              <a:t>Ziv</a:t>
            </a:r>
            <a:r>
              <a:rPr lang="en-US" b="1" dirty="0" smtClean="0">
                <a:effectLst>
                  <a:outerShdw blurRad="38100" dist="38100" dir="2700000" algn="tl">
                    <a:srgbClr val="C0C0C0"/>
                  </a:outerShdw>
                </a:effectLst>
                <a:latin typeface="Times New Roman" pitchFamily="18" charset="0"/>
                <a:cs typeface="Times New Roman" pitchFamily="18" charset="0"/>
              </a:rPr>
              <a:t> Roth</a:t>
            </a:r>
            <a:endParaRPr lang="en-US" b="1" dirty="0">
              <a:effectLst>
                <a:outerShdw blurRad="38100" dist="38100" dir="2700000" algn="tl">
                  <a:srgbClr val="C0C0C0"/>
                </a:outerShdw>
              </a:effectLst>
              <a:latin typeface="Times New Roman" pitchFamily="18" charset="0"/>
              <a:cs typeface="Times New Roman" pitchFamily="18" charset="0"/>
            </a:endParaRPr>
          </a:p>
          <a:p>
            <a:pPr algn="l" rtl="0">
              <a:spcBef>
                <a:spcPct val="50000"/>
              </a:spcBef>
              <a:defRPr/>
            </a:pPr>
            <a:r>
              <a:rPr lang="en-US" b="1" dirty="0" smtClean="0">
                <a:effectLst>
                  <a:outerShdw blurRad="38100" dist="38100" dir="2700000" algn="tl">
                    <a:srgbClr val="C0C0C0"/>
                  </a:outerShdw>
                </a:effectLst>
                <a:latin typeface="Times New Roman" pitchFamily="18" charset="0"/>
                <a:cs typeface="Times New Roman" pitchFamily="18" charset="0"/>
              </a:rPr>
              <a:t>Dr. </a:t>
            </a:r>
            <a:r>
              <a:rPr lang="en-US" b="1" dirty="0">
                <a:effectLst>
                  <a:outerShdw blurRad="38100" dist="38100" dir="2700000" algn="tl">
                    <a:srgbClr val="C0C0C0"/>
                  </a:outerShdw>
                </a:effectLst>
                <a:latin typeface="Times New Roman" pitchFamily="18" charset="0"/>
                <a:cs typeface="Times New Roman" pitchFamily="18" charset="0"/>
              </a:rPr>
              <a:t>Eli D. </a:t>
            </a:r>
            <a:r>
              <a:rPr lang="en-US" b="1" dirty="0" smtClean="0">
                <a:effectLst>
                  <a:outerShdw blurRad="38100" dist="38100" dir="2700000" algn="tl">
                    <a:srgbClr val="C0C0C0"/>
                  </a:outerShdw>
                </a:effectLst>
                <a:latin typeface="Times New Roman" pitchFamily="18" charset="0"/>
                <a:cs typeface="Times New Roman" pitchFamily="18" charset="0"/>
              </a:rPr>
              <a:t>Aflalo		Yaara Lazar</a:t>
            </a:r>
            <a:endParaRPr lang="en-US" b="1" dirty="0">
              <a:effectLst>
                <a:outerShdw blurRad="38100" dist="38100" dir="2700000" algn="tl">
                  <a:srgbClr val="C0C0C0"/>
                </a:outerShdw>
              </a:effectLst>
              <a:latin typeface="Times New Roman" pitchFamily="18" charset="0"/>
              <a:cs typeface="Times New Roman" pitchFamily="18" charset="0"/>
            </a:endParaRPr>
          </a:p>
          <a:p>
            <a:pPr algn="l" rtl="0">
              <a:spcBef>
                <a:spcPct val="50000"/>
              </a:spcBef>
              <a:defRPr/>
            </a:pPr>
            <a:r>
              <a:rPr lang="en-US" b="1" dirty="0" smtClean="0">
                <a:effectLst>
                  <a:outerShdw blurRad="38100" dist="38100" dir="2700000" algn="tl">
                    <a:srgbClr val="C0C0C0"/>
                  </a:outerShdw>
                </a:effectLst>
                <a:latin typeface="Times New Roman" pitchFamily="18" charset="0"/>
                <a:cs typeface="Times New Roman" pitchFamily="18" charset="0"/>
              </a:rPr>
              <a:t>Dr</a:t>
            </a:r>
            <a:r>
              <a:rPr lang="en-US" b="1" dirty="0">
                <a:effectLst>
                  <a:outerShdw blurRad="38100" dist="38100" dir="2700000" algn="tl">
                    <a:srgbClr val="C0C0C0"/>
                  </a:outerShdw>
                </a:effectLst>
                <a:latin typeface="Times New Roman" pitchFamily="18" charset="0"/>
                <a:cs typeface="Times New Roman" pitchFamily="18" charset="0"/>
              </a:rPr>
              <a:t>. </a:t>
            </a:r>
            <a:r>
              <a:rPr lang="en-US" b="1" dirty="0" err="1">
                <a:effectLst>
                  <a:outerShdw blurRad="38100" dist="38100" dir="2700000" algn="tl">
                    <a:srgbClr val="C0C0C0"/>
                  </a:outerShdw>
                </a:effectLst>
                <a:latin typeface="Times New Roman" pitchFamily="18" charset="0"/>
                <a:cs typeface="Times New Roman" pitchFamily="18" charset="0"/>
              </a:rPr>
              <a:t>Rivka</a:t>
            </a:r>
            <a:r>
              <a:rPr lang="en-US" b="1" dirty="0">
                <a:effectLst>
                  <a:outerShdw blurRad="38100" dist="38100" dir="2700000" algn="tl">
                    <a:srgbClr val="C0C0C0"/>
                  </a:outerShdw>
                </a:effectLst>
                <a:latin typeface="Times New Roman" pitchFamily="18" charset="0"/>
                <a:cs typeface="Times New Roman" pitchFamily="18" charset="0"/>
              </a:rPr>
              <a:t> </a:t>
            </a:r>
            <a:r>
              <a:rPr lang="en-US" b="1" dirty="0" smtClean="0">
                <a:effectLst>
                  <a:outerShdw blurRad="38100" dist="38100" dir="2700000" algn="tl">
                    <a:srgbClr val="C0C0C0"/>
                  </a:outerShdw>
                </a:effectLst>
                <a:latin typeface="Times New Roman" pitchFamily="18" charset="0"/>
                <a:cs typeface="Times New Roman" pitchFamily="18" charset="0"/>
              </a:rPr>
              <a:t>Manor		Omri </a:t>
            </a:r>
            <a:r>
              <a:rPr lang="en-US" b="1" dirty="0" err="1" smtClean="0">
                <a:effectLst>
                  <a:outerShdw blurRad="38100" dist="38100" dir="2700000" algn="tl">
                    <a:srgbClr val="C0C0C0"/>
                  </a:outerShdw>
                </a:effectLst>
                <a:latin typeface="Times New Roman" pitchFamily="18" charset="0"/>
                <a:cs typeface="Times New Roman" pitchFamily="18" charset="0"/>
              </a:rPr>
              <a:t>Sharabi</a:t>
            </a:r>
            <a:endParaRPr lang="en-US" b="1" dirty="0">
              <a:effectLst>
                <a:outerShdw blurRad="38100" dist="38100" dir="2700000" algn="tl">
                  <a:srgbClr val="C0C0C0"/>
                </a:outerShdw>
              </a:effectLst>
              <a:latin typeface="Times New Roman" pitchFamily="18" charset="0"/>
              <a:cs typeface="Times New Roman" pitchFamily="18" charset="0"/>
            </a:endParaRPr>
          </a:p>
          <a:p>
            <a:pPr algn="l" rtl="0">
              <a:spcBef>
                <a:spcPct val="50000"/>
              </a:spcBef>
              <a:defRPr/>
            </a:pPr>
            <a:r>
              <a:rPr lang="en-US" b="1" dirty="0" smtClean="0">
                <a:effectLst>
                  <a:outerShdw blurRad="38100" dist="38100" dir="2700000" algn="tl">
                    <a:srgbClr val="C0C0C0"/>
                  </a:outerShdw>
                </a:effectLst>
                <a:latin typeface="Times New Roman" pitchFamily="18" charset="0"/>
                <a:cs typeface="Times New Roman" pitchFamily="18" charset="0"/>
              </a:rPr>
              <a:t>Dr. Lilah Glazer</a:t>
            </a:r>
          </a:p>
        </p:txBody>
      </p:sp>
      <p:sp>
        <p:nvSpPr>
          <p:cNvPr id="18443" name="Text Box 11"/>
          <p:cNvSpPr txBox="1">
            <a:spLocks noChangeArrowheads="1"/>
          </p:cNvSpPr>
          <p:nvPr/>
        </p:nvSpPr>
        <p:spPr bwMode="auto">
          <a:xfrm>
            <a:off x="-32" y="5013176"/>
            <a:ext cx="8501090" cy="822789"/>
          </a:xfrm>
          <a:prstGeom prst="rect">
            <a:avLst/>
          </a:prstGeom>
          <a:noFill/>
          <a:ln w="9525">
            <a:noFill/>
            <a:miter lim="800000"/>
            <a:headEnd/>
            <a:tailEnd/>
          </a:ln>
          <a:effectLst/>
        </p:spPr>
        <p:txBody>
          <a:bodyPr wrap="square">
            <a:spAutoFit/>
          </a:bodyPr>
          <a:lstStyle/>
          <a:p>
            <a:pPr algn="l" rtl="0">
              <a:lnSpc>
                <a:spcPct val="200000"/>
              </a:lnSpc>
              <a:defRPr/>
            </a:pPr>
            <a:r>
              <a:rPr lang="en-US" sz="2800" b="1" dirty="0" smtClean="0">
                <a:effectLst>
                  <a:outerShdw blurRad="38100" dist="38100" dir="2700000" algn="tl">
                    <a:srgbClr val="C0C0C0"/>
                  </a:outerShdw>
                </a:effectLst>
                <a:latin typeface="Times New Roman" pitchFamily="18" charset="0"/>
                <a:cs typeface="Times New Roman" pitchFamily="18" charset="0"/>
              </a:rPr>
              <a:t>Funding sources:    </a:t>
            </a:r>
            <a:r>
              <a:rPr lang="en-US" b="1" dirty="0" smtClean="0">
                <a:effectLst>
                  <a:outerShdw blurRad="38100" dist="38100" dir="2700000" algn="tl">
                    <a:srgbClr val="C0C0C0"/>
                  </a:outerShdw>
                </a:effectLst>
                <a:latin typeface="Times New Roman" pitchFamily="18" charset="0"/>
                <a:cs typeface="Times New Roman" pitchFamily="18" charset="0"/>
              </a:rPr>
              <a:t>BARD</a:t>
            </a:r>
            <a:r>
              <a:rPr lang="en-US" sz="2800" b="1" dirty="0" smtClean="0">
                <a:effectLst>
                  <a:outerShdw blurRad="38100" dist="38100" dir="2700000" algn="tl">
                    <a:srgbClr val="C0C0C0"/>
                  </a:outerShdw>
                </a:effectLst>
                <a:latin typeface="Times New Roman" pitchFamily="18" charset="0"/>
                <a:cs typeface="Times New Roman" pitchFamily="18" charset="0"/>
              </a:rPr>
              <a:t>         </a:t>
            </a:r>
            <a:r>
              <a:rPr lang="en-US" b="1" dirty="0" smtClean="0">
                <a:effectLst>
                  <a:outerShdw blurRad="38100" dist="38100" dir="2700000" algn="tl">
                    <a:srgbClr val="C0C0C0"/>
                  </a:outerShdw>
                </a:effectLst>
                <a:latin typeface="Times New Roman" pitchFamily="18" charset="0"/>
                <a:cs typeface="Times New Roman" pitchFamily="18" charset="0"/>
              </a:rPr>
              <a:t>TIRAN </a:t>
            </a:r>
            <a:r>
              <a:rPr lang="en-US" b="1" dirty="0">
                <a:effectLst>
                  <a:outerShdw blurRad="38100" dist="38100" dir="2700000" algn="tl">
                    <a:srgbClr val="C0C0C0"/>
                  </a:outerShdw>
                </a:effectLst>
                <a:latin typeface="Times New Roman" pitchFamily="18" charset="0"/>
                <a:cs typeface="Times New Roman" pitchFamily="18" charset="0"/>
              </a:rPr>
              <a:t>Shipping </a:t>
            </a:r>
            <a:r>
              <a:rPr lang="en-US" b="1" dirty="0" smtClean="0">
                <a:effectLst>
                  <a:outerShdw blurRad="38100" dist="38100" dir="2700000" algn="tl">
                    <a:srgbClr val="C0C0C0"/>
                  </a:outerShdw>
                </a:effectLst>
                <a:latin typeface="Times New Roman" pitchFamily="18" charset="0"/>
                <a:cs typeface="Times New Roman" pitchFamily="18" charset="0"/>
              </a:rPr>
              <a:t>Ltd.</a:t>
            </a: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516522" y="5955550"/>
            <a:ext cx="2071702" cy="785818"/>
          </a:xfrm>
          <a:prstGeom prst="rect">
            <a:avLst/>
          </a:prstGeom>
          <a:noFill/>
          <a:ln w="9525">
            <a:noFill/>
            <a:miter lim="800000"/>
            <a:headEnd/>
            <a:tailEnd/>
          </a:ln>
          <a:effectLst/>
        </p:spPr>
      </p:pic>
      <p:pic>
        <p:nvPicPr>
          <p:cNvPr id="18" name="Picture 2" descr="H:\Tomer\My Pictures\macrobranchium\All male Israel in China 2011.jpg"/>
          <p:cNvPicPr>
            <a:picLocks noChangeAspect="1" noChangeArrowheads="1"/>
          </p:cNvPicPr>
          <p:nvPr/>
        </p:nvPicPr>
        <p:blipFill rotWithShape="1">
          <a:blip r:embed="rId5" cstate="print">
            <a:extLst>
              <a:ext uri="{28A0092B-C50C-407E-A947-70E740481C1C}">
                <a14:useLocalDpi xmlns:a14="http://schemas.microsoft.com/office/drawing/2010/main" xmlns=""/>
              </a:ext>
            </a:extLst>
          </a:blip>
          <a:srcRect l="-2" t="-2" r="14324" b="20384"/>
          <a:stretch/>
        </p:blipFill>
        <p:spPr bwMode="auto">
          <a:xfrm>
            <a:off x="27062" y="2657078"/>
            <a:ext cx="6480000" cy="2736000"/>
          </a:xfrm>
          <a:prstGeom prst="rect">
            <a:avLst/>
          </a:prstGeom>
          <a:noFill/>
          <a:ln w="34925" cmpd="thinThick">
            <a:solidFill>
              <a:schemeClr val="accent1">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4743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296988" y="1446213"/>
            <a:ext cx="7037387" cy="5076825"/>
            <a:chOff x="3379" y="422"/>
            <a:chExt cx="2268" cy="2078"/>
          </a:xfrm>
        </p:grpSpPr>
        <p:pic>
          <p:nvPicPr>
            <p:cNvPr id="7" name="Picture 8" descr="maleandfemales"/>
            <p:cNvPicPr>
              <a:picLocks noChangeAspect="1" noChangeArrowheads="1"/>
            </p:cNvPicPr>
            <p:nvPr/>
          </p:nvPicPr>
          <p:blipFill>
            <a:blip r:embed="rId4" cstate="print"/>
            <a:srcRect/>
            <a:stretch>
              <a:fillRect/>
            </a:stretch>
          </p:blipFill>
          <p:spPr bwMode="auto">
            <a:xfrm>
              <a:off x="3379" y="422"/>
              <a:ext cx="2268" cy="2078"/>
            </a:xfrm>
            <a:prstGeom prst="rect">
              <a:avLst/>
            </a:prstGeom>
            <a:noFill/>
            <a:ln w="31750" cmpd="thinThick">
              <a:solidFill>
                <a:schemeClr val="tx1">
                  <a:lumMod val="85000"/>
                  <a:lumOff val="15000"/>
                </a:schemeClr>
              </a:solidFill>
              <a:miter lim="800000"/>
              <a:headEnd/>
              <a:tailEnd/>
            </a:ln>
            <a:extLst/>
          </p:spPr>
        </p:pic>
        <p:sp>
          <p:nvSpPr>
            <p:cNvPr id="5146" name="Line 9"/>
            <p:cNvSpPr>
              <a:spLocks noChangeShapeType="1"/>
            </p:cNvSpPr>
            <p:nvPr/>
          </p:nvSpPr>
          <p:spPr bwMode="auto">
            <a:xfrm>
              <a:off x="5290" y="2372"/>
              <a:ext cx="205" cy="0"/>
            </a:xfrm>
            <a:prstGeom prst="line">
              <a:avLst/>
            </a:prstGeom>
            <a:noFill/>
            <a:ln w="317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he-IL"/>
            </a:p>
          </p:txBody>
        </p:sp>
        <p:sp>
          <p:nvSpPr>
            <p:cNvPr id="5147" name="Text Box 10"/>
            <p:cNvSpPr txBox="1">
              <a:spLocks noChangeArrowheads="1"/>
            </p:cNvSpPr>
            <p:nvPr/>
          </p:nvSpPr>
          <p:spPr bwMode="auto">
            <a:xfrm>
              <a:off x="5091" y="2246"/>
              <a:ext cx="39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solidFill>
                    <a:schemeClr val="bg1"/>
                  </a:solidFill>
                  <a:latin typeface="Times New Roman" pitchFamily="18" charset="0"/>
                  <a:cs typeface="Times New Roman" pitchFamily="18" charset="0"/>
                </a:rPr>
                <a:t>2cm</a:t>
              </a:r>
            </a:p>
          </p:txBody>
        </p:sp>
      </p:grpSp>
      <p:graphicFrame>
        <p:nvGraphicFramePr>
          <p:cNvPr id="6" name="Chart 5"/>
          <p:cNvGraphicFramePr>
            <a:graphicFrameLocks/>
          </p:cNvGraphicFramePr>
          <p:nvPr/>
        </p:nvGraphicFramePr>
        <p:xfrm>
          <a:off x="63500" y="1422400"/>
          <a:ext cx="6838950" cy="5387975"/>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a:spLocks noChangeArrowheads="1"/>
          </p:cNvSpPr>
          <p:nvPr/>
        </p:nvSpPr>
        <p:spPr bwMode="auto">
          <a:xfrm>
            <a:off x="-108520" y="6474822"/>
            <a:ext cx="3640612" cy="338554"/>
          </a:xfrm>
          <a:prstGeom prst="rect">
            <a:avLst/>
          </a:prstGeom>
          <a:noFill/>
          <a:ln w="9525">
            <a:noFill/>
            <a:miter lim="800000"/>
            <a:headEnd/>
            <a:tailEnd/>
          </a:ln>
        </p:spPr>
        <p:txBody>
          <a:bodyPr wrap="none">
            <a:spAutoFit/>
          </a:bodyPr>
          <a:lstStyle/>
          <a:p>
            <a:pPr>
              <a:defRPr/>
            </a:pPr>
            <a:r>
              <a:rPr lang="en-US" sz="1600" dirty="0">
                <a:effectLst>
                  <a:outerShdw blurRad="38100" dist="38100" dir="2700000" algn="tl">
                    <a:srgbClr val="C0C0C0"/>
                  </a:outerShdw>
                </a:effectLst>
                <a:latin typeface="Times New Roman" pitchFamily="18" charset="0"/>
                <a:cs typeface="Times New Roman" pitchFamily="18" charset="0"/>
              </a:rPr>
              <a:t>Modified from Sagi </a:t>
            </a:r>
            <a:r>
              <a:rPr lang="en-US" sz="1600" i="1" dirty="0">
                <a:effectLst>
                  <a:outerShdw blurRad="38100" dist="38100" dir="2700000" algn="tl">
                    <a:srgbClr val="C0C0C0"/>
                  </a:outerShdw>
                </a:effectLst>
                <a:latin typeface="Times New Roman" pitchFamily="18" charset="0"/>
                <a:cs typeface="Times New Roman" pitchFamily="18" charset="0"/>
              </a:rPr>
              <a:t>et </a:t>
            </a:r>
            <a:r>
              <a:rPr lang="en-US" sz="1600" i="1" dirty="0" smtClean="0">
                <a:effectLst>
                  <a:outerShdw blurRad="38100" dist="38100" dir="2700000" algn="tl">
                    <a:srgbClr val="C0C0C0"/>
                  </a:outerShdw>
                </a:effectLst>
                <a:latin typeface="Times New Roman" pitchFamily="18" charset="0"/>
                <a:cs typeface="Times New Roman" pitchFamily="18" charset="0"/>
              </a:rPr>
              <a:t>al.</a:t>
            </a:r>
            <a:r>
              <a:rPr lang="en-US" sz="1600" dirty="0" smtClean="0">
                <a:effectLst>
                  <a:outerShdw blurRad="38100" dist="38100" dir="2700000" algn="tl">
                    <a:srgbClr val="C0C0C0"/>
                  </a:outerShdw>
                </a:effectLst>
                <a:latin typeface="Times New Roman" pitchFamily="18" charset="0"/>
                <a:cs typeface="Times New Roman" pitchFamily="18" charset="0"/>
              </a:rPr>
              <a:t>, 1986 </a:t>
            </a:r>
            <a:r>
              <a:rPr lang="en-US" sz="1600" i="1" dirty="0" err="1" smtClean="0">
                <a:effectLst>
                  <a:outerShdw blurRad="38100" dist="38100" dir="2700000" algn="tl">
                    <a:srgbClr val="C0C0C0"/>
                  </a:outerShdw>
                </a:effectLst>
                <a:latin typeface="Times New Roman" pitchFamily="18" charset="0"/>
                <a:cs typeface="Times New Roman" pitchFamily="18" charset="0"/>
              </a:rPr>
              <a:t>Aquacult</a:t>
            </a:r>
            <a:r>
              <a:rPr lang="en-US" sz="1600" i="1" dirty="0" smtClean="0">
                <a:effectLst>
                  <a:outerShdw blurRad="38100" dist="38100" dir="2700000" algn="tl">
                    <a:srgbClr val="C0C0C0"/>
                  </a:outerShdw>
                </a:effectLst>
                <a:latin typeface="Times New Roman" pitchFamily="18" charset="0"/>
                <a:cs typeface="Times New Roman" pitchFamily="18" charset="0"/>
              </a:rPr>
              <a:t>.</a:t>
            </a:r>
            <a:endParaRPr lang="he-IL" sz="1600" i="1" dirty="0">
              <a:effectLst>
                <a:outerShdw blurRad="38100" dist="38100" dir="2700000" algn="tl">
                  <a:srgbClr val="C0C0C0"/>
                </a:outerShdw>
              </a:effectLst>
              <a:latin typeface="Times New Roman" pitchFamily="18" charset="0"/>
              <a:cs typeface="Times New Roman" pitchFamily="18" charset="0"/>
            </a:endParaRPr>
          </a:p>
        </p:txBody>
      </p:sp>
      <p:sp>
        <p:nvSpPr>
          <p:cNvPr id="9" name="Rectangle 2"/>
          <p:cNvSpPr txBox="1">
            <a:spLocks noChangeArrowheads="1"/>
          </p:cNvSpPr>
          <p:nvPr/>
        </p:nvSpPr>
        <p:spPr>
          <a:xfrm>
            <a:off x="468313" y="76200"/>
            <a:ext cx="8351837" cy="1400175"/>
          </a:xfrm>
          <a:prstGeom prst="rect">
            <a:avLst/>
          </a:prstGeom>
        </p:spPr>
        <p:txBody>
          <a:bodyPr anchor="ctr">
            <a:normAutofit/>
          </a:bodyPr>
          <a:lstStyle/>
          <a:p>
            <a:pPr algn="ctr" rtl="0">
              <a:defRPr/>
            </a:pPr>
            <a:r>
              <a:rPr lang="en-US" sz="3600" b="1" i="1" dirty="0" smtClean="0">
                <a:effectLst>
                  <a:outerShdw blurRad="38100" dist="38100" dir="2700000" algn="tl">
                    <a:srgbClr val="C0C0C0"/>
                  </a:outerShdw>
                </a:effectLst>
                <a:latin typeface="Times New Roman" pitchFamily="18" charset="0"/>
                <a:cs typeface="Times New Roman" pitchFamily="18" charset="0"/>
              </a:rPr>
              <a:t>M. </a:t>
            </a:r>
            <a:r>
              <a:rPr lang="en-US" sz="3600" b="1" i="1" dirty="0">
                <a:effectLst>
                  <a:outerShdw blurRad="38100" dist="38100" dir="2700000" algn="tl">
                    <a:srgbClr val="C0C0C0"/>
                  </a:outerShdw>
                </a:effectLst>
                <a:latin typeface="Times New Roman" pitchFamily="18" charset="0"/>
                <a:cs typeface="Times New Roman" pitchFamily="18" charset="0"/>
              </a:rPr>
              <a:t>rosenbergii </a:t>
            </a:r>
            <a:r>
              <a:rPr lang="en-US" sz="3600" b="1" dirty="0">
                <a:effectLst>
                  <a:outerShdw blurRad="38100" dist="38100" dir="2700000" algn="tl">
                    <a:srgbClr val="C0C0C0"/>
                  </a:outerShdw>
                </a:effectLst>
                <a:latin typeface="Times New Roman" pitchFamily="18" charset="0"/>
                <a:cs typeface="Times New Roman" pitchFamily="18" charset="0"/>
              </a:rPr>
              <a:t>dimorphic growth pattern in favor of males</a:t>
            </a:r>
          </a:p>
        </p:txBody>
      </p:sp>
      <p:sp>
        <p:nvSpPr>
          <p:cNvPr id="13" name="TextBox 12"/>
          <p:cNvSpPr txBox="1"/>
          <p:nvPr/>
        </p:nvSpPr>
        <p:spPr>
          <a:xfrm>
            <a:off x="4575175" y="6096000"/>
            <a:ext cx="4375373" cy="338554"/>
          </a:xfrm>
          <a:prstGeom prst="rect">
            <a:avLst/>
          </a:prstGeom>
          <a:noFill/>
        </p:spPr>
        <p:txBody>
          <a:bodyPr wrap="square" rtlCol="1">
            <a:spAutoFit/>
          </a:bodyPr>
          <a:lstStyle/>
          <a:p>
            <a:pPr algn="l" rtl="0">
              <a:defRPr/>
            </a:pPr>
            <a:r>
              <a:rPr lang="en-US" sz="1600" b="1" dirty="0">
                <a:effectLst>
                  <a:outerShdw blurRad="38100" dist="38100" dir="2700000" algn="tl">
                    <a:srgbClr val="000000">
                      <a:alpha val="43137"/>
                    </a:srgbClr>
                  </a:outerShdw>
                </a:effectLst>
                <a:latin typeface="Times New Roman" pitchFamily="18" charset="0"/>
                <a:cs typeface="Times New Roman" pitchFamily="18" charset="0"/>
              </a:rPr>
              <a:t>* Includes only the marketable yields (≥30g)</a:t>
            </a:r>
            <a:endParaRPr lang="he-IL"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8" name="Group 32"/>
          <p:cNvGrpSpPr>
            <a:grpSpLocks/>
          </p:cNvGrpSpPr>
          <p:nvPr/>
        </p:nvGrpSpPr>
        <p:grpSpPr bwMode="auto">
          <a:xfrm>
            <a:off x="3810000" y="2328863"/>
            <a:ext cx="2420938" cy="2586037"/>
            <a:chOff x="2286" y="1683"/>
            <a:chExt cx="1343" cy="1458"/>
          </a:xfrm>
        </p:grpSpPr>
        <p:grpSp>
          <p:nvGrpSpPr>
            <p:cNvPr id="5131" name="Group 14"/>
            <p:cNvGrpSpPr>
              <a:grpSpLocks/>
            </p:cNvGrpSpPr>
            <p:nvPr/>
          </p:nvGrpSpPr>
          <p:grpSpPr bwMode="auto">
            <a:xfrm>
              <a:off x="2286" y="1683"/>
              <a:ext cx="219" cy="224"/>
              <a:chOff x="2222" y="503"/>
              <a:chExt cx="256" cy="269"/>
            </a:xfrm>
          </p:grpSpPr>
          <p:sp>
            <p:nvSpPr>
              <p:cNvPr id="5143" name="Oval 15"/>
              <p:cNvSpPr>
                <a:spLocks noChangeArrowheads="1"/>
              </p:cNvSpPr>
              <p:nvPr/>
            </p:nvSpPr>
            <p:spPr bwMode="auto">
              <a:xfrm>
                <a:off x="2222" y="590"/>
                <a:ext cx="181" cy="182"/>
              </a:xfrm>
              <a:prstGeom prst="ellipse">
                <a:avLst/>
              </a:prstGeom>
              <a:noFill/>
              <a:ln w="28575">
                <a:solidFill>
                  <a:srgbClr val="F6BB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e-IL"/>
              </a:p>
            </p:txBody>
          </p:sp>
          <p:sp>
            <p:nvSpPr>
              <p:cNvPr id="5144" name="Line 16"/>
              <p:cNvSpPr>
                <a:spLocks noChangeShapeType="1"/>
              </p:cNvSpPr>
              <p:nvPr/>
            </p:nvSpPr>
            <p:spPr bwMode="auto">
              <a:xfrm flipV="1">
                <a:off x="2377" y="503"/>
                <a:ext cx="101" cy="110"/>
              </a:xfrm>
              <a:prstGeom prst="line">
                <a:avLst/>
              </a:prstGeom>
              <a:noFill/>
              <a:ln w="28575">
                <a:solidFill>
                  <a:srgbClr val="F6BB00"/>
                </a:solidFill>
                <a:round/>
                <a:headEnd/>
                <a:tailEnd type="arrow" w="lg" len="lg"/>
              </a:ln>
              <a:extLst>
                <a:ext uri="{909E8E84-426E-40DD-AFC4-6F175D3DCCD1}">
                  <a14:hiddenFill xmlns:a14="http://schemas.microsoft.com/office/drawing/2010/main" xmlns="">
                    <a:noFill/>
                  </a14:hiddenFill>
                </a:ext>
              </a:extLst>
            </p:spPr>
            <p:txBody>
              <a:bodyPr/>
              <a:lstStyle/>
              <a:p>
                <a:endParaRPr lang="he-IL"/>
              </a:p>
            </p:txBody>
          </p:sp>
        </p:grpSp>
        <p:grpSp>
          <p:nvGrpSpPr>
            <p:cNvPr id="5132" name="Group 17"/>
            <p:cNvGrpSpPr>
              <a:grpSpLocks/>
            </p:cNvGrpSpPr>
            <p:nvPr/>
          </p:nvGrpSpPr>
          <p:grpSpPr bwMode="auto">
            <a:xfrm>
              <a:off x="2926" y="2870"/>
              <a:ext cx="146" cy="271"/>
              <a:chOff x="824" y="646"/>
              <a:chExt cx="181" cy="317"/>
            </a:xfrm>
          </p:grpSpPr>
          <p:sp>
            <p:nvSpPr>
              <p:cNvPr id="5140" name="Oval 18"/>
              <p:cNvSpPr>
                <a:spLocks noChangeArrowheads="1"/>
              </p:cNvSpPr>
              <p:nvPr/>
            </p:nvSpPr>
            <p:spPr bwMode="auto">
              <a:xfrm>
                <a:off x="824" y="646"/>
                <a:ext cx="181" cy="182"/>
              </a:xfrm>
              <a:prstGeom prst="ellipse">
                <a:avLst/>
              </a:pr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e-IL"/>
              </a:p>
            </p:txBody>
          </p:sp>
          <p:sp>
            <p:nvSpPr>
              <p:cNvPr id="5141" name="Line 19"/>
              <p:cNvSpPr>
                <a:spLocks noChangeShapeType="1"/>
              </p:cNvSpPr>
              <p:nvPr/>
            </p:nvSpPr>
            <p:spPr bwMode="auto">
              <a:xfrm>
                <a:off x="914" y="827"/>
                <a:ext cx="0" cy="136"/>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he-IL"/>
              </a:p>
            </p:txBody>
          </p:sp>
          <p:sp>
            <p:nvSpPr>
              <p:cNvPr id="5142" name="Line 20"/>
              <p:cNvSpPr>
                <a:spLocks noChangeShapeType="1"/>
              </p:cNvSpPr>
              <p:nvPr/>
            </p:nvSpPr>
            <p:spPr bwMode="auto">
              <a:xfrm flipV="1">
                <a:off x="846" y="891"/>
                <a:ext cx="136"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he-IL"/>
              </a:p>
            </p:txBody>
          </p:sp>
        </p:grpSp>
        <p:grpSp>
          <p:nvGrpSpPr>
            <p:cNvPr id="5133" name="Group 25"/>
            <p:cNvGrpSpPr>
              <a:grpSpLocks/>
            </p:cNvGrpSpPr>
            <p:nvPr/>
          </p:nvGrpSpPr>
          <p:grpSpPr bwMode="auto">
            <a:xfrm>
              <a:off x="2998" y="2173"/>
              <a:ext cx="146" cy="271"/>
              <a:chOff x="824" y="646"/>
              <a:chExt cx="181" cy="317"/>
            </a:xfrm>
          </p:grpSpPr>
          <p:sp>
            <p:nvSpPr>
              <p:cNvPr id="5137" name="Oval 26"/>
              <p:cNvSpPr>
                <a:spLocks noChangeArrowheads="1"/>
              </p:cNvSpPr>
              <p:nvPr/>
            </p:nvSpPr>
            <p:spPr bwMode="auto">
              <a:xfrm>
                <a:off x="824" y="646"/>
                <a:ext cx="181" cy="182"/>
              </a:xfrm>
              <a:prstGeom prst="ellipse">
                <a:avLst/>
              </a:prstGeom>
              <a:noFill/>
              <a:ln w="28575">
                <a:solidFill>
                  <a:schemeClr val="accent4"/>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e-IL"/>
              </a:p>
            </p:txBody>
          </p:sp>
          <p:sp>
            <p:nvSpPr>
              <p:cNvPr id="5138" name="Line 27"/>
              <p:cNvSpPr>
                <a:spLocks noChangeShapeType="1"/>
              </p:cNvSpPr>
              <p:nvPr/>
            </p:nvSpPr>
            <p:spPr bwMode="auto">
              <a:xfrm>
                <a:off x="914" y="827"/>
                <a:ext cx="0" cy="136"/>
              </a:xfrm>
              <a:prstGeom prst="line">
                <a:avLst/>
              </a:prstGeom>
              <a:noFill/>
              <a:ln w="28575">
                <a:solidFill>
                  <a:schemeClr val="accent4"/>
                </a:solidFill>
                <a:round/>
                <a:headEnd/>
                <a:tailEnd/>
              </a:ln>
              <a:extLst>
                <a:ext uri="{909E8E84-426E-40DD-AFC4-6F175D3DCCD1}">
                  <a14:hiddenFill xmlns:a14="http://schemas.microsoft.com/office/drawing/2010/main" xmlns="">
                    <a:noFill/>
                  </a14:hiddenFill>
                </a:ext>
              </a:extLst>
            </p:spPr>
            <p:txBody>
              <a:bodyPr/>
              <a:lstStyle/>
              <a:p>
                <a:endParaRPr lang="he-IL"/>
              </a:p>
            </p:txBody>
          </p:sp>
          <p:sp>
            <p:nvSpPr>
              <p:cNvPr id="5139" name="Line 28"/>
              <p:cNvSpPr>
                <a:spLocks noChangeShapeType="1"/>
              </p:cNvSpPr>
              <p:nvPr/>
            </p:nvSpPr>
            <p:spPr bwMode="auto">
              <a:xfrm flipV="1">
                <a:off x="846" y="891"/>
                <a:ext cx="136" cy="0"/>
              </a:xfrm>
              <a:prstGeom prst="line">
                <a:avLst/>
              </a:prstGeom>
              <a:noFill/>
              <a:ln w="28575">
                <a:solidFill>
                  <a:schemeClr val="accent4"/>
                </a:solidFill>
                <a:round/>
                <a:headEnd/>
                <a:tailEnd/>
              </a:ln>
              <a:extLst>
                <a:ext uri="{909E8E84-426E-40DD-AFC4-6F175D3DCCD1}">
                  <a14:hiddenFill xmlns:a14="http://schemas.microsoft.com/office/drawing/2010/main" xmlns="">
                    <a:noFill/>
                  </a14:hiddenFill>
                </a:ext>
              </a:extLst>
            </p:spPr>
            <p:txBody>
              <a:bodyPr/>
              <a:lstStyle/>
              <a:p>
                <a:endParaRPr lang="he-IL"/>
              </a:p>
            </p:txBody>
          </p:sp>
        </p:grpSp>
        <p:grpSp>
          <p:nvGrpSpPr>
            <p:cNvPr id="5134" name="Group 29"/>
            <p:cNvGrpSpPr>
              <a:grpSpLocks/>
            </p:cNvGrpSpPr>
            <p:nvPr/>
          </p:nvGrpSpPr>
          <p:grpSpPr bwMode="auto">
            <a:xfrm>
              <a:off x="3410" y="2102"/>
              <a:ext cx="219" cy="224"/>
              <a:chOff x="2222" y="503"/>
              <a:chExt cx="256" cy="269"/>
            </a:xfrm>
          </p:grpSpPr>
          <p:sp>
            <p:nvSpPr>
              <p:cNvPr id="5135" name="Oval 30"/>
              <p:cNvSpPr>
                <a:spLocks noChangeArrowheads="1"/>
              </p:cNvSpPr>
              <p:nvPr/>
            </p:nvSpPr>
            <p:spPr bwMode="auto">
              <a:xfrm>
                <a:off x="2222" y="590"/>
                <a:ext cx="181" cy="182"/>
              </a:xfrm>
              <a:prstGeom prst="ellipse">
                <a:avLst/>
              </a:prstGeom>
              <a:noFill/>
              <a:ln w="28575">
                <a:solidFill>
                  <a:schemeClr val="accent4"/>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e-IL"/>
              </a:p>
            </p:txBody>
          </p:sp>
          <p:sp>
            <p:nvSpPr>
              <p:cNvPr id="5136" name="Line 31"/>
              <p:cNvSpPr>
                <a:spLocks noChangeShapeType="1"/>
              </p:cNvSpPr>
              <p:nvPr/>
            </p:nvSpPr>
            <p:spPr bwMode="auto">
              <a:xfrm flipV="1">
                <a:off x="2377" y="503"/>
                <a:ext cx="101" cy="110"/>
              </a:xfrm>
              <a:prstGeom prst="line">
                <a:avLst/>
              </a:prstGeom>
              <a:noFill/>
              <a:ln w="28575">
                <a:solidFill>
                  <a:schemeClr val="accent4"/>
                </a:solidFill>
                <a:round/>
                <a:headEnd/>
                <a:tailEnd type="arrow" w="lg" len="lg"/>
              </a:ln>
              <a:extLst>
                <a:ext uri="{909E8E84-426E-40DD-AFC4-6F175D3DCCD1}">
                  <a14:hiddenFill xmlns:a14="http://schemas.microsoft.com/office/drawing/2010/main" xmlns="">
                    <a:noFill/>
                  </a14:hiddenFill>
                </a:ext>
              </a:extLst>
            </p:spPr>
            <p:txBody>
              <a:bodyPr/>
              <a:lstStyle/>
              <a:p>
                <a:endParaRPr lang="he-IL"/>
              </a:p>
            </p:txBody>
          </p:sp>
        </p:grpSp>
      </p:grpSp>
      <p:sp>
        <p:nvSpPr>
          <p:cNvPr id="32" name="TextBox 31"/>
          <p:cNvSpPr txBox="1">
            <a:spLocks noChangeArrowheads="1"/>
          </p:cNvSpPr>
          <p:nvPr/>
        </p:nvSpPr>
        <p:spPr bwMode="auto">
          <a:xfrm>
            <a:off x="6885211" y="3309938"/>
            <a:ext cx="2151286" cy="830262"/>
          </a:xfrm>
          <a:prstGeom prst="rect">
            <a:avLst/>
          </a:prstGeom>
          <a:noFill/>
          <a:ln w="9525">
            <a:noFill/>
            <a:miter lim="800000"/>
            <a:headEnd/>
            <a:tailEnd/>
          </a:ln>
        </p:spPr>
        <p:txBody>
          <a:bodyPr wrap="square">
            <a:spAutoFit/>
          </a:bodyPr>
          <a:lstStyle/>
          <a:p>
            <a:pPr algn="l">
              <a:defRPr/>
            </a:pPr>
            <a:r>
              <a:rPr lang="en-US" sz="1600" dirty="0">
                <a:effectLst>
                  <a:outerShdw blurRad="38100" dist="38100" dir="2700000" algn="tl">
                    <a:srgbClr val="C0C0C0"/>
                  </a:outerShdw>
                </a:effectLst>
                <a:latin typeface="Times New Roman" pitchFamily="18" charset="0"/>
                <a:cs typeface="Times New Roman" pitchFamily="18" charset="0"/>
              </a:rPr>
              <a:t>~60% higher income</a:t>
            </a:r>
          </a:p>
          <a:p>
            <a:pPr algn="l">
              <a:defRPr/>
            </a:pPr>
            <a:r>
              <a:rPr lang="en-US" sz="1600" dirty="0">
                <a:effectLst>
                  <a:outerShdw blurRad="38100" dist="38100" dir="2700000" algn="tl">
                    <a:srgbClr val="C0C0C0"/>
                  </a:outerShdw>
                </a:effectLst>
                <a:latin typeface="Times New Roman" pitchFamily="18" charset="0"/>
                <a:cs typeface="Times New Roman" pitchFamily="18" charset="0"/>
              </a:rPr>
              <a:t>Field study in India</a:t>
            </a:r>
          </a:p>
          <a:p>
            <a:pPr algn="l">
              <a:defRPr/>
            </a:pPr>
            <a:r>
              <a:rPr lang="en-US" sz="1600" dirty="0">
                <a:effectLst>
                  <a:outerShdw blurRad="38100" dist="38100" dir="2700000" algn="tl">
                    <a:srgbClr val="C0C0C0"/>
                  </a:outerShdw>
                </a:effectLst>
                <a:latin typeface="Times New Roman" pitchFamily="18" charset="0"/>
                <a:cs typeface="Times New Roman" pitchFamily="18" charset="0"/>
              </a:rPr>
              <a:t>Nair </a:t>
            </a:r>
            <a:r>
              <a:rPr lang="en-US" sz="1600" i="1" dirty="0">
                <a:effectLst>
                  <a:outerShdw blurRad="38100" dist="38100" dir="2700000" algn="tl">
                    <a:srgbClr val="C0C0C0"/>
                  </a:outerShdw>
                </a:effectLst>
                <a:latin typeface="Times New Roman" pitchFamily="18" charset="0"/>
                <a:cs typeface="Times New Roman" pitchFamily="18" charset="0"/>
              </a:rPr>
              <a:t>et al., </a:t>
            </a:r>
            <a:r>
              <a:rPr lang="en-US" sz="1600" dirty="0">
                <a:effectLst>
                  <a:outerShdw blurRad="38100" dist="38100" dir="2700000" algn="tl">
                    <a:srgbClr val="C0C0C0"/>
                  </a:outerShdw>
                </a:effectLst>
                <a:latin typeface="Times New Roman" pitchFamily="18" charset="0"/>
                <a:cs typeface="Times New Roman" pitchFamily="18" charset="0"/>
              </a:rPr>
              <a:t>2006</a:t>
            </a:r>
            <a:endParaRPr lang="he-IL" sz="1600" dirty="0">
              <a:effectLst>
                <a:outerShdw blurRad="38100" dist="38100" dir="2700000" algn="tl">
                  <a:srgbClr val="C0C0C0"/>
                </a:outerShdw>
              </a:effectLst>
              <a:latin typeface="Times New Roman" pitchFamily="18" charset="0"/>
              <a:cs typeface="Times New Roman" pitchFamily="18" charset="0"/>
            </a:endParaRPr>
          </a:p>
        </p:txBody>
      </p:sp>
      <p:sp>
        <p:nvSpPr>
          <p:cNvPr id="4" name="TextBox 3"/>
          <p:cNvSpPr txBox="1">
            <a:spLocks noChangeArrowheads="1"/>
          </p:cNvSpPr>
          <p:nvPr/>
        </p:nvSpPr>
        <p:spPr bwMode="auto">
          <a:xfrm>
            <a:off x="5330825" y="3071813"/>
            <a:ext cx="4826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600" dirty="0">
                <a:solidFill>
                  <a:schemeClr val="accent4"/>
                </a:solidFill>
                <a:latin typeface="Times New Roman" pitchFamily="18" charset="0"/>
                <a:cs typeface="Times New Roman" pitchFamily="18" charset="0"/>
              </a:rPr>
              <a:t>&amp;</a:t>
            </a:r>
            <a:endParaRPr lang="he-IL" sz="2600" dirty="0">
              <a:solidFill>
                <a:schemeClr val="accent4"/>
              </a:solidFill>
              <a:latin typeface="Times New Roman" pitchFamily="18" charset="0"/>
              <a:cs typeface="Times New Roman" pitchFamily="18"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xmlns=""/>
              </a:ext>
            </a:extLst>
          </a:blip>
          <a:srcRect/>
          <a:stretch>
            <a:fillRect/>
          </a:stretch>
        </p:blipFill>
        <p:spPr>
          <a:xfrm>
            <a:off x="6831571" y="1712913"/>
            <a:ext cx="2118977" cy="1430335"/>
          </a:xfrm>
          <a:prstGeom prst="rect">
            <a:avLst/>
          </a:prstGeom>
          <a:ln w="31750" cmpd="thinThick">
            <a:solidFill>
              <a:schemeClr val="tx1">
                <a:lumMod val="85000"/>
                <a:lumOff val="15000"/>
              </a:schemeClr>
            </a:solidFill>
          </a:ln>
        </p:spPr>
      </p:pic>
    </p:spTree>
    <p:custDataLst>
      <p:tags r:id="rId1"/>
    </p:custDataLst>
    <p:extLst>
      <p:ext uri="{BB962C8B-B14F-4D97-AF65-F5344CB8AC3E}">
        <p14:creationId xmlns:p14="http://schemas.microsoft.com/office/powerpoint/2010/main" xmlns="" val="1322731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2.5E-6 1.48148E-6 L 0.33577 0.13958 " pathEditMode="relative" rAng="0" ptsTypes="AA">
                                      <p:cBhvr>
                                        <p:cTn id="6" dur="500" fill="hold"/>
                                        <p:tgtEl>
                                          <p:spTgt spid="2"/>
                                        </p:tgtEl>
                                        <p:attrNameLst>
                                          <p:attrName>ppt_x</p:attrName>
                                          <p:attrName>ppt_y</p:attrName>
                                        </p:attrNameLst>
                                      </p:cBhvr>
                                      <p:rCtr x="16788" y="6968"/>
                                    </p:animMotion>
                                  </p:childTnLst>
                                </p:cTn>
                              </p:par>
                              <p:par>
                                <p:cTn id="7" presetID="6" presetClass="emph" presetSubtype="0" fill="hold" nodeType="withEffect">
                                  <p:stCondLst>
                                    <p:cond delay="0"/>
                                  </p:stCondLst>
                                  <p:childTnLst>
                                    <p:animScale>
                                      <p:cBhvr>
                                        <p:cTn id="8" dur="1000" fill="hold"/>
                                        <p:tgtEl>
                                          <p:spTgt spid="2"/>
                                        </p:tgtEl>
                                      </p:cBhvr>
                                      <p:by x="30000" y="30000"/>
                                    </p:animScale>
                                  </p:childTnLst>
                                </p:cTn>
                              </p:par>
                            </p:childTnLst>
                          </p:cTn>
                        </p:par>
                        <p:par>
                          <p:cTn id="9" fill="hold" nodeType="afterGroup">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22" presetClass="entr" presetSubtype="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000"/>
                                        <p:tgtEl>
                                          <p:spTgt spid="8"/>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20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p:bldP spid="13" grpId="0"/>
      <p:bldP spid="3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727575" y="4356794"/>
            <a:ext cx="4340225" cy="1630362"/>
            <a:chOff x="4851336" y="4548430"/>
            <a:chExt cx="4340289" cy="1630374"/>
          </a:xfrm>
        </p:grpSpPr>
        <p:grpSp>
          <p:nvGrpSpPr>
            <p:cNvPr id="7198" name="Group 4"/>
            <p:cNvGrpSpPr>
              <a:grpSpLocks/>
            </p:cNvGrpSpPr>
            <p:nvPr/>
          </p:nvGrpSpPr>
          <p:grpSpPr bwMode="auto">
            <a:xfrm>
              <a:off x="5046372" y="4548430"/>
              <a:ext cx="4145253" cy="1630374"/>
              <a:chOff x="71438" y="4548430"/>
              <a:chExt cx="4145253" cy="1630374"/>
            </a:xfrm>
          </p:grpSpPr>
          <p:sp>
            <p:nvSpPr>
              <p:cNvPr id="7201" name="Rectangle 42"/>
              <p:cNvSpPr>
                <a:spLocks noChangeArrowheads="1"/>
              </p:cNvSpPr>
              <p:nvPr/>
            </p:nvSpPr>
            <p:spPr bwMode="auto">
              <a:xfrm>
                <a:off x="1043049" y="5315920"/>
                <a:ext cx="2806490" cy="23003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e-IL"/>
              </a:p>
            </p:txBody>
          </p:sp>
          <p:pic>
            <p:nvPicPr>
              <p:cNvPr id="7202" name="Picture 3" descr="F:\6.1.2011_gDNA_dsmr_18_52_110_neg.jpg"/>
              <p:cNvPicPr preferRelativeResize="0">
                <a:picLocks noChangeArrowheads="1"/>
              </p:cNvPicPr>
              <p:nvPr/>
            </p:nvPicPr>
            <p:blipFill>
              <a:blip r:embed="rId3">
                <a:extLst>
                  <a:ext uri="{28A0092B-C50C-407E-A947-70E740481C1C}">
                    <a14:useLocalDpi xmlns:a14="http://schemas.microsoft.com/office/drawing/2010/main" xmlns="" val="0"/>
                  </a:ext>
                </a:extLst>
              </a:blip>
              <a:srcRect l="18250" t="35843" r="17763" b="47749"/>
              <a:stretch>
                <a:fillRect/>
              </a:stretch>
            </p:blipFill>
            <p:spPr bwMode="auto">
              <a:xfrm>
                <a:off x="112663" y="5380120"/>
                <a:ext cx="4104028" cy="798684"/>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203" name="Rectangle 38"/>
              <p:cNvSpPr>
                <a:spLocks noChangeArrowheads="1"/>
              </p:cNvSpPr>
              <p:nvPr/>
            </p:nvSpPr>
            <p:spPr bwMode="auto">
              <a:xfrm>
                <a:off x="71438" y="4971973"/>
                <a:ext cx="374653" cy="396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a:latin typeface="Times New Roman" pitchFamily="18" charset="0"/>
                  </a:rPr>
                  <a:t>♂</a:t>
                </a:r>
                <a:endParaRPr lang="en-US" sz="2000" b="1">
                  <a:latin typeface="Times New Roman" pitchFamily="18" charset="0"/>
                  <a:cs typeface="Times New Roman" pitchFamily="18" charset="0"/>
                </a:endParaRPr>
              </a:p>
            </p:txBody>
          </p:sp>
          <p:sp>
            <p:nvSpPr>
              <p:cNvPr id="7204" name="Rectangle 39"/>
              <p:cNvSpPr>
                <a:spLocks noChangeArrowheads="1"/>
              </p:cNvSpPr>
              <p:nvPr/>
            </p:nvSpPr>
            <p:spPr bwMode="auto">
              <a:xfrm>
                <a:off x="359472" y="4975146"/>
                <a:ext cx="374653" cy="396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a:latin typeface="Times New Roman" pitchFamily="18" charset="0"/>
                  </a:rPr>
                  <a:t>♀</a:t>
                </a:r>
                <a:endParaRPr lang="en-US" sz="2000" b="1">
                  <a:latin typeface="Times New Roman" pitchFamily="18" charset="0"/>
                  <a:cs typeface="Times New Roman" pitchFamily="18" charset="0"/>
                </a:endParaRPr>
              </a:p>
            </p:txBody>
          </p:sp>
          <p:sp>
            <p:nvSpPr>
              <p:cNvPr id="7205" name="Rectangle 9"/>
              <p:cNvSpPr>
                <a:spLocks noChangeArrowheads="1"/>
              </p:cNvSpPr>
              <p:nvPr/>
            </p:nvSpPr>
            <p:spPr bwMode="auto">
              <a:xfrm rot="-2905048">
                <a:off x="550535" y="4892918"/>
                <a:ext cx="965977" cy="277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200" b="1">
                    <a:latin typeface="Times New Roman" pitchFamily="18" charset="0"/>
                    <a:cs typeface="Times New Roman" pitchFamily="18" charset="0"/>
                  </a:rPr>
                  <a:t>Neo female</a:t>
                </a:r>
                <a:endParaRPr lang="el-GR" sz="1200" b="1">
                  <a:latin typeface="Times New Roman" pitchFamily="18" charset="0"/>
                  <a:cs typeface="Times New Roman" pitchFamily="18" charset="0"/>
                </a:endParaRPr>
              </a:p>
            </p:txBody>
          </p:sp>
          <p:sp>
            <p:nvSpPr>
              <p:cNvPr id="7206" name="Rectangle 9"/>
              <p:cNvSpPr>
                <a:spLocks noChangeArrowheads="1"/>
              </p:cNvSpPr>
              <p:nvPr/>
            </p:nvSpPr>
            <p:spPr bwMode="auto">
              <a:xfrm>
                <a:off x="1547000" y="5068396"/>
                <a:ext cx="1791336" cy="276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200" b="1">
                    <a:latin typeface="Times New Roman" pitchFamily="18" charset="0"/>
                    <a:cs typeface="Times New Roman" pitchFamily="18" charset="0"/>
                  </a:rPr>
                  <a:t>F1 (neo-female progeny)</a:t>
                </a:r>
                <a:endParaRPr lang="el-GR" sz="1200" b="1">
                  <a:latin typeface="Times New Roman" pitchFamily="18" charset="0"/>
                  <a:cs typeface="Times New Roman" pitchFamily="18" charset="0"/>
                </a:endParaRPr>
              </a:p>
            </p:txBody>
          </p:sp>
          <p:sp>
            <p:nvSpPr>
              <p:cNvPr id="7207" name="Rectangle 9"/>
              <p:cNvSpPr>
                <a:spLocks noChangeArrowheads="1"/>
              </p:cNvSpPr>
              <p:nvPr/>
            </p:nvSpPr>
            <p:spPr bwMode="auto">
              <a:xfrm>
                <a:off x="3769517" y="5072492"/>
                <a:ext cx="415501" cy="276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200" b="1">
                    <a:latin typeface="Times New Roman" pitchFamily="18" charset="0"/>
                    <a:cs typeface="Times New Roman" pitchFamily="18" charset="0"/>
                  </a:rPr>
                  <a:t>n.c.</a:t>
                </a:r>
                <a:endParaRPr lang="el-GR" sz="1200" b="1">
                  <a:latin typeface="Times New Roman" pitchFamily="18" charset="0"/>
                  <a:cs typeface="Times New Roman" pitchFamily="18" charset="0"/>
                </a:endParaRPr>
              </a:p>
            </p:txBody>
          </p:sp>
        </p:grpSp>
        <p:sp>
          <p:nvSpPr>
            <p:cNvPr id="7199" name="Line 34"/>
            <p:cNvSpPr>
              <a:spLocks noChangeShapeType="1"/>
            </p:cNvSpPr>
            <p:nvPr/>
          </p:nvSpPr>
          <p:spPr bwMode="auto">
            <a:xfrm>
              <a:off x="4851336" y="5962841"/>
              <a:ext cx="144464" cy="0"/>
            </a:xfrm>
            <a:prstGeom prst="line">
              <a:avLst/>
            </a:prstGeom>
            <a:noFill/>
            <a:ln w="12700">
              <a:solidFill>
                <a:schemeClr val="tx1"/>
              </a:solidFill>
              <a:round/>
              <a:headEnd/>
              <a:tailEnd type="stealth" w="sm" len="lg"/>
            </a:ln>
            <a:extLst>
              <a:ext uri="{909E8E84-426E-40DD-AFC4-6F175D3DCCD1}">
                <a14:hiddenFill xmlns:a14="http://schemas.microsoft.com/office/drawing/2010/main" xmlns="">
                  <a:noFill/>
                </a14:hiddenFill>
              </a:ext>
            </a:extLst>
          </p:spPr>
          <p:txBody>
            <a:bodyPr/>
            <a:lstStyle/>
            <a:p>
              <a:endParaRPr lang="en-US"/>
            </a:p>
          </p:txBody>
        </p:sp>
        <p:sp>
          <p:nvSpPr>
            <p:cNvPr id="7200" name="Line 35"/>
            <p:cNvSpPr>
              <a:spLocks noChangeShapeType="1"/>
            </p:cNvSpPr>
            <p:nvPr/>
          </p:nvSpPr>
          <p:spPr bwMode="auto">
            <a:xfrm>
              <a:off x="4851336" y="5702537"/>
              <a:ext cx="144464" cy="0"/>
            </a:xfrm>
            <a:prstGeom prst="line">
              <a:avLst/>
            </a:prstGeom>
            <a:noFill/>
            <a:ln w="12700">
              <a:solidFill>
                <a:schemeClr val="tx1"/>
              </a:solidFill>
              <a:round/>
              <a:headEnd/>
              <a:tailEnd type="stealth" w="sm" len="lg"/>
            </a:ln>
            <a:extLst>
              <a:ext uri="{909E8E84-426E-40DD-AFC4-6F175D3DCCD1}">
                <a14:hiddenFill xmlns:a14="http://schemas.microsoft.com/office/drawing/2010/main" xmlns="">
                  <a:noFill/>
                </a14:hiddenFill>
              </a:ext>
            </a:extLst>
          </p:spPr>
          <p:txBody>
            <a:bodyPr/>
            <a:lstStyle/>
            <a:p>
              <a:endParaRPr lang="en-US"/>
            </a:p>
          </p:txBody>
        </p:sp>
      </p:grpSp>
      <p:grpSp>
        <p:nvGrpSpPr>
          <p:cNvPr id="4" name="Group 13"/>
          <p:cNvGrpSpPr>
            <a:grpSpLocks/>
          </p:cNvGrpSpPr>
          <p:nvPr/>
        </p:nvGrpSpPr>
        <p:grpSpPr bwMode="auto">
          <a:xfrm>
            <a:off x="22225" y="4291706"/>
            <a:ext cx="4757738" cy="1693863"/>
            <a:chOff x="50226" y="4483560"/>
            <a:chExt cx="4758871" cy="1693863"/>
          </a:xfrm>
        </p:grpSpPr>
        <p:sp>
          <p:nvSpPr>
            <p:cNvPr id="7186" name="Rectangle 6"/>
            <p:cNvSpPr>
              <a:spLocks noChangeArrowheads="1"/>
            </p:cNvSpPr>
            <p:nvPr/>
          </p:nvSpPr>
          <p:spPr bwMode="auto">
            <a:xfrm>
              <a:off x="4380467" y="5821116"/>
              <a:ext cx="427043" cy="276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200" b="1">
                  <a:latin typeface="Times New Roman" pitchFamily="18" charset="0"/>
                  <a:cs typeface="Times New Roman" pitchFamily="18" charset="0"/>
                </a:rPr>
                <a:t>F.S.</a:t>
              </a:r>
              <a:endParaRPr lang="el-GR" sz="1200" b="1">
                <a:latin typeface="Times New Roman" pitchFamily="18" charset="0"/>
                <a:cs typeface="Times New Roman" pitchFamily="18" charset="0"/>
              </a:endParaRPr>
            </a:p>
          </p:txBody>
        </p:sp>
        <p:sp>
          <p:nvSpPr>
            <p:cNvPr id="7187" name="Rectangle 9"/>
            <p:cNvSpPr>
              <a:spLocks noChangeArrowheads="1"/>
            </p:cNvSpPr>
            <p:nvPr/>
          </p:nvSpPr>
          <p:spPr bwMode="auto">
            <a:xfrm>
              <a:off x="4356406" y="5604779"/>
              <a:ext cx="452691" cy="276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200" b="1">
                  <a:latin typeface="Times New Roman" pitchFamily="18" charset="0"/>
                  <a:cs typeface="Times New Roman" pitchFamily="18" charset="0"/>
                </a:rPr>
                <a:t>P.C.</a:t>
              </a:r>
              <a:endParaRPr lang="el-GR" sz="1200" b="1">
                <a:latin typeface="Times New Roman" pitchFamily="18" charset="0"/>
                <a:cs typeface="Times New Roman" pitchFamily="18" charset="0"/>
              </a:endParaRPr>
            </a:p>
          </p:txBody>
        </p:sp>
        <p:sp>
          <p:nvSpPr>
            <p:cNvPr id="7188" name="Line 34"/>
            <p:cNvSpPr>
              <a:spLocks noChangeShapeType="1"/>
            </p:cNvSpPr>
            <p:nvPr/>
          </p:nvSpPr>
          <p:spPr bwMode="auto">
            <a:xfrm flipH="1">
              <a:off x="4248026" y="5951433"/>
              <a:ext cx="144464" cy="0"/>
            </a:xfrm>
            <a:prstGeom prst="line">
              <a:avLst/>
            </a:prstGeom>
            <a:noFill/>
            <a:ln w="12700">
              <a:solidFill>
                <a:schemeClr val="tx1"/>
              </a:solidFill>
              <a:round/>
              <a:headEnd/>
              <a:tailEnd type="stealth" w="sm" len="lg"/>
            </a:ln>
            <a:extLst>
              <a:ext uri="{909E8E84-426E-40DD-AFC4-6F175D3DCCD1}">
                <a14:hiddenFill xmlns:a14="http://schemas.microsoft.com/office/drawing/2010/main" xmlns="">
                  <a:noFill/>
                </a14:hiddenFill>
              </a:ext>
            </a:extLst>
          </p:spPr>
          <p:txBody>
            <a:bodyPr/>
            <a:lstStyle/>
            <a:p>
              <a:endParaRPr lang="en-US"/>
            </a:p>
          </p:txBody>
        </p:sp>
        <p:sp>
          <p:nvSpPr>
            <p:cNvPr id="7189" name="Line 35"/>
            <p:cNvSpPr>
              <a:spLocks noChangeShapeType="1"/>
            </p:cNvSpPr>
            <p:nvPr/>
          </p:nvSpPr>
          <p:spPr bwMode="auto">
            <a:xfrm flipH="1">
              <a:off x="4248026" y="5733284"/>
              <a:ext cx="144464" cy="0"/>
            </a:xfrm>
            <a:prstGeom prst="line">
              <a:avLst/>
            </a:prstGeom>
            <a:noFill/>
            <a:ln w="12700">
              <a:solidFill>
                <a:schemeClr val="tx1"/>
              </a:solidFill>
              <a:round/>
              <a:headEnd/>
              <a:tailEnd type="stealth" w="sm" len="lg"/>
            </a:ln>
            <a:extLst>
              <a:ext uri="{909E8E84-426E-40DD-AFC4-6F175D3DCCD1}">
                <a14:hiddenFill xmlns:a14="http://schemas.microsoft.com/office/drawing/2010/main" xmlns="">
                  <a:noFill/>
                </a14:hiddenFill>
              </a:ext>
            </a:extLst>
          </p:spPr>
          <p:txBody>
            <a:bodyPr/>
            <a:lstStyle/>
            <a:p>
              <a:endParaRPr lang="en-US"/>
            </a:p>
          </p:txBody>
        </p:sp>
        <p:grpSp>
          <p:nvGrpSpPr>
            <p:cNvPr id="7190" name="Group 3"/>
            <p:cNvGrpSpPr>
              <a:grpSpLocks/>
            </p:cNvGrpSpPr>
            <p:nvPr/>
          </p:nvGrpSpPr>
          <p:grpSpPr bwMode="auto">
            <a:xfrm>
              <a:off x="50226" y="4483560"/>
              <a:ext cx="4145412" cy="1693863"/>
              <a:chOff x="4919213" y="4494212"/>
              <a:chExt cx="4145412" cy="1693863"/>
            </a:xfrm>
          </p:grpSpPr>
          <p:sp>
            <p:nvSpPr>
              <p:cNvPr id="7191" name="Rectangle 9"/>
              <p:cNvSpPr>
                <a:spLocks noChangeArrowheads="1"/>
              </p:cNvSpPr>
              <p:nvPr/>
            </p:nvSpPr>
            <p:spPr bwMode="auto">
              <a:xfrm rot="-2905048">
                <a:off x="5359613" y="4776510"/>
                <a:ext cx="1026263" cy="46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en-US" sz="1200" b="1">
                    <a:latin typeface="Times New Roman" pitchFamily="18" charset="0"/>
                    <a:cs typeface="Times New Roman" pitchFamily="18" charset="0"/>
                  </a:rPr>
                  <a:t>Control</a:t>
                </a:r>
              </a:p>
              <a:p>
                <a:pPr algn="l"/>
                <a:r>
                  <a:rPr lang="en-US" sz="1200" b="1">
                    <a:latin typeface="Times New Roman" pitchFamily="18" charset="0"/>
                    <a:cs typeface="Times New Roman" pitchFamily="18" charset="0"/>
                  </a:rPr>
                  <a:t>     female</a:t>
                </a:r>
                <a:endParaRPr lang="el-GR" sz="1200" b="1">
                  <a:latin typeface="Times New Roman" pitchFamily="18" charset="0"/>
                  <a:cs typeface="Times New Roman" pitchFamily="18" charset="0"/>
                </a:endParaRPr>
              </a:p>
            </p:txBody>
          </p:sp>
          <p:sp>
            <p:nvSpPr>
              <p:cNvPr id="7192" name="Rectangle 42"/>
              <p:cNvSpPr>
                <a:spLocks noChangeArrowheads="1"/>
              </p:cNvSpPr>
              <p:nvPr/>
            </p:nvSpPr>
            <p:spPr bwMode="auto">
              <a:xfrm>
                <a:off x="5888983" y="5329796"/>
                <a:ext cx="2806490" cy="23003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he-IL"/>
              </a:p>
            </p:txBody>
          </p:sp>
          <p:pic>
            <p:nvPicPr>
              <p:cNvPr id="7193" name="Picture 2" descr="F:\3.1.2011_gDNA_cont_2_51_106_neg.jpg"/>
              <p:cNvPicPr preferRelativeResize="0">
                <a:picLocks noChangeArrowheads="1"/>
              </p:cNvPicPr>
              <p:nvPr/>
            </p:nvPicPr>
            <p:blipFill>
              <a:blip r:embed="rId4">
                <a:extLst>
                  <a:ext uri="{28A0092B-C50C-407E-A947-70E740481C1C}">
                    <a14:useLocalDpi xmlns:a14="http://schemas.microsoft.com/office/drawing/2010/main" xmlns="" val="0"/>
                  </a:ext>
                </a:extLst>
              </a:blip>
              <a:srcRect l="23012" t="28601" r="14935" b="55408"/>
              <a:stretch>
                <a:fillRect/>
              </a:stretch>
            </p:blipFill>
            <p:spPr bwMode="auto">
              <a:xfrm>
                <a:off x="4960438" y="5389391"/>
                <a:ext cx="4104187" cy="798684"/>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194" name="Rectangle 38"/>
              <p:cNvSpPr>
                <a:spLocks noChangeArrowheads="1"/>
              </p:cNvSpPr>
              <p:nvPr/>
            </p:nvSpPr>
            <p:spPr bwMode="auto">
              <a:xfrm>
                <a:off x="4919213" y="4982722"/>
                <a:ext cx="374653" cy="396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a:latin typeface="Times New Roman" pitchFamily="18" charset="0"/>
                  </a:rPr>
                  <a:t>♂</a:t>
                </a:r>
                <a:endParaRPr lang="en-US" sz="2000" b="1">
                  <a:latin typeface="Times New Roman" pitchFamily="18" charset="0"/>
                  <a:cs typeface="Times New Roman" pitchFamily="18" charset="0"/>
                </a:endParaRPr>
              </a:p>
            </p:txBody>
          </p:sp>
          <p:sp>
            <p:nvSpPr>
              <p:cNvPr id="7195" name="Rectangle 39"/>
              <p:cNvSpPr>
                <a:spLocks noChangeArrowheads="1"/>
              </p:cNvSpPr>
              <p:nvPr/>
            </p:nvSpPr>
            <p:spPr bwMode="auto">
              <a:xfrm>
                <a:off x="5226297" y="4985895"/>
                <a:ext cx="374653" cy="396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a:latin typeface="Times New Roman" pitchFamily="18" charset="0"/>
                  </a:rPr>
                  <a:t>♀</a:t>
                </a:r>
                <a:endParaRPr lang="en-US" sz="2000" b="1">
                  <a:latin typeface="Times New Roman" pitchFamily="18" charset="0"/>
                  <a:cs typeface="Times New Roman" pitchFamily="18" charset="0"/>
                </a:endParaRPr>
              </a:p>
            </p:txBody>
          </p:sp>
          <p:sp>
            <p:nvSpPr>
              <p:cNvPr id="7196" name="Rectangle 9"/>
              <p:cNvSpPr>
                <a:spLocks noChangeArrowheads="1"/>
              </p:cNvSpPr>
              <p:nvPr/>
            </p:nvSpPr>
            <p:spPr bwMode="auto">
              <a:xfrm>
                <a:off x="6286924" y="5083502"/>
                <a:ext cx="2016207" cy="276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200" b="1">
                    <a:latin typeface="Times New Roman" pitchFamily="18" charset="0"/>
                    <a:cs typeface="Times New Roman" pitchFamily="18" charset="0"/>
                  </a:rPr>
                  <a:t>F1 (control female progeny)</a:t>
                </a:r>
                <a:endParaRPr lang="el-GR" sz="1200" b="1">
                  <a:latin typeface="Times New Roman" pitchFamily="18" charset="0"/>
                  <a:cs typeface="Times New Roman" pitchFamily="18" charset="0"/>
                </a:endParaRPr>
              </a:p>
            </p:txBody>
          </p:sp>
          <p:sp>
            <p:nvSpPr>
              <p:cNvPr id="7197" name="Rectangle 9"/>
              <p:cNvSpPr>
                <a:spLocks noChangeArrowheads="1"/>
              </p:cNvSpPr>
              <p:nvPr/>
            </p:nvSpPr>
            <p:spPr bwMode="auto">
              <a:xfrm>
                <a:off x="8622806" y="5071808"/>
                <a:ext cx="415501" cy="276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200" b="1">
                    <a:latin typeface="Times New Roman" pitchFamily="18" charset="0"/>
                    <a:cs typeface="Times New Roman" pitchFamily="18" charset="0"/>
                  </a:rPr>
                  <a:t>n.c.</a:t>
                </a:r>
                <a:endParaRPr lang="el-GR" sz="1200" b="1">
                  <a:latin typeface="Times New Roman" pitchFamily="18" charset="0"/>
                  <a:cs typeface="Times New Roman" pitchFamily="18" charset="0"/>
                </a:endParaRPr>
              </a:p>
            </p:txBody>
          </p:sp>
        </p:grpSp>
      </p:grpSp>
      <p:pic>
        <p:nvPicPr>
          <p:cNvPr id="717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l="3508" t="21439" r="5263" b="19560"/>
          <a:stretch>
            <a:fillRect/>
          </a:stretch>
        </p:blipFill>
        <p:spPr bwMode="auto">
          <a:xfrm>
            <a:off x="1924050" y="1029152"/>
            <a:ext cx="4587875" cy="1131888"/>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7173" name="Picture 5" descr="H:\Tomer\MrIAG silenced neo-female\IMG_1569.JPG"/>
          <p:cNvPicPr>
            <a:picLocks noChangeAspect="1" noChangeArrowheads="1"/>
          </p:cNvPicPr>
          <p:nvPr/>
        </p:nvPicPr>
        <p:blipFill>
          <a:blip r:embed="rId6">
            <a:extLst>
              <a:ext uri="{28A0092B-C50C-407E-A947-70E740481C1C}">
                <a14:useLocalDpi xmlns:a14="http://schemas.microsoft.com/office/drawing/2010/main" xmlns="" val="0"/>
              </a:ext>
            </a:extLst>
          </a:blip>
          <a:srcRect t="37679" r="18890" b="36378"/>
          <a:stretch>
            <a:fillRect/>
          </a:stretch>
        </p:blipFill>
        <p:spPr bwMode="auto">
          <a:xfrm>
            <a:off x="1924050" y="2270577"/>
            <a:ext cx="4586288" cy="1100138"/>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1987550" y="3308802"/>
            <a:ext cx="574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90725" y="3024640"/>
            <a:ext cx="647700" cy="338137"/>
          </a:xfrm>
          <a:prstGeom prst="rect">
            <a:avLst/>
          </a:prstGeom>
          <a:noFill/>
        </p:spPr>
        <p:txBody>
          <a:bodyPr rtlCol="1">
            <a:spAutoFit/>
          </a:bodyPr>
          <a:lstStyle/>
          <a:p>
            <a:pPr algn="l">
              <a:defRPr/>
            </a:pPr>
            <a:r>
              <a:rPr lang="en-US" sz="1600" b="1" dirty="0">
                <a:effectLst>
                  <a:outerShdw blurRad="38100" dist="38100" dir="2700000" algn="tl">
                    <a:srgbClr val="000000">
                      <a:alpha val="43137"/>
                    </a:srgbClr>
                  </a:outerShdw>
                </a:effectLst>
                <a:latin typeface="Times New Roman" pitchFamily="18" charset="0"/>
                <a:cs typeface="Times New Roman" pitchFamily="18" charset="0"/>
              </a:rPr>
              <a:t>1 cm</a:t>
            </a:r>
            <a:endParaRPr lang="he-IL"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ight Arrow 9"/>
          <p:cNvSpPr/>
          <p:nvPr/>
        </p:nvSpPr>
        <p:spPr>
          <a:xfrm rot="2100000">
            <a:off x="4276725" y="1297440"/>
            <a:ext cx="215900" cy="10636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1" name="Right Arrow 10"/>
          <p:cNvSpPr/>
          <p:nvPr/>
        </p:nvSpPr>
        <p:spPr>
          <a:xfrm rot="19500000" flipH="1">
            <a:off x="3635375" y="2424565"/>
            <a:ext cx="215900" cy="10636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pic>
        <p:nvPicPr>
          <p:cNvPr id="7178" name="Picture 2" descr="H:\Tomer\writing\Sex reversal\eggs.JPG"/>
          <p:cNvPicPr>
            <a:picLocks noChangeAspect="1" noChangeArrowheads="1"/>
          </p:cNvPicPr>
          <p:nvPr/>
        </p:nvPicPr>
        <p:blipFill>
          <a:blip r:embed="rId7">
            <a:extLst>
              <a:ext uri="{28A0092B-C50C-407E-A947-70E740481C1C}">
                <a14:useLocalDpi xmlns:a14="http://schemas.microsoft.com/office/drawing/2010/main" xmlns="" val="0"/>
              </a:ext>
            </a:extLst>
          </a:blip>
          <a:srcRect l="42030" t="29231" r="41211" b="48906"/>
          <a:stretch>
            <a:fillRect/>
          </a:stretch>
        </p:blipFill>
        <p:spPr bwMode="auto">
          <a:xfrm>
            <a:off x="5549900" y="3194502"/>
            <a:ext cx="844550" cy="8255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cxnSp>
        <p:nvCxnSpPr>
          <p:cNvPr id="13" name="Straight Connector 12"/>
          <p:cNvCxnSpPr/>
          <p:nvPr/>
        </p:nvCxnSpPr>
        <p:spPr>
          <a:xfrm>
            <a:off x="5581650" y="3946977"/>
            <a:ext cx="4683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80" name="TextBox 13"/>
          <p:cNvSpPr txBox="1">
            <a:spLocks noChangeArrowheads="1"/>
          </p:cNvSpPr>
          <p:nvPr/>
        </p:nvSpPr>
        <p:spPr bwMode="auto">
          <a:xfrm>
            <a:off x="5475288" y="3651702"/>
            <a:ext cx="7191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sz="1600" b="1">
                <a:latin typeface="Times New Roman" pitchFamily="18" charset="0"/>
                <a:cs typeface="Times New Roman" pitchFamily="18" charset="0"/>
              </a:rPr>
              <a:t>3 mm</a:t>
            </a:r>
            <a:endParaRPr lang="he-IL" sz="1600" b="1">
              <a:latin typeface="Times New Roman" pitchFamily="18" charset="0"/>
              <a:cs typeface="Times New Roman" pitchFamily="18" charset="0"/>
            </a:endParaRPr>
          </a:p>
        </p:txBody>
      </p:sp>
      <p:sp>
        <p:nvSpPr>
          <p:cNvPr id="15" name="Rectangle 14"/>
          <p:cNvSpPr/>
          <p:nvPr/>
        </p:nvSpPr>
        <p:spPr>
          <a:xfrm>
            <a:off x="3589338" y="2654752"/>
            <a:ext cx="127000" cy="1174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16" name="Straight Connector 15"/>
          <p:cNvCxnSpPr/>
          <p:nvPr/>
        </p:nvCxnSpPr>
        <p:spPr>
          <a:xfrm>
            <a:off x="3724275" y="2654752"/>
            <a:ext cx="1825625" cy="5397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16338" y="2773815"/>
            <a:ext cx="1833562" cy="12461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184" name="Text Box 51"/>
          <p:cNvSpPr txBox="1">
            <a:spLocks noChangeArrowheads="1"/>
          </p:cNvSpPr>
          <p:nvPr/>
        </p:nvSpPr>
        <p:spPr bwMode="auto">
          <a:xfrm>
            <a:off x="4705350" y="6372036"/>
            <a:ext cx="44481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dirty="0">
                <a:latin typeface="Times New Roman" pitchFamily="18" charset="0"/>
                <a:cs typeface="Times New Roman" pitchFamily="18" charset="0"/>
              </a:rPr>
              <a:t>Ventura </a:t>
            </a:r>
            <a:r>
              <a:rPr lang="en-US" i="1" dirty="0">
                <a:latin typeface="Times New Roman" pitchFamily="18" charset="0"/>
                <a:cs typeface="Times New Roman" pitchFamily="18" charset="0"/>
              </a:rPr>
              <a:t>et al.</a:t>
            </a:r>
            <a:r>
              <a:rPr lang="en-US" dirty="0">
                <a:latin typeface="Times New Roman" pitchFamily="18" charset="0"/>
                <a:cs typeface="Times New Roman" pitchFamily="18" charset="0"/>
              </a:rPr>
              <a:t>, </a:t>
            </a:r>
            <a:r>
              <a:rPr lang="en-US" i="1" dirty="0" smtClean="0">
                <a:latin typeface="Times New Roman" pitchFamily="18" charset="0"/>
                <a:cs typeface="Times New Roman" pitchFamily="18" charset="0"/>
              </a:rPr>
              <a:t>Heredity</a:t>
            </a:r>
            <a:r>
              <a:rPr lang="en-US" dirty="0" smtClean="0">
                <a:latin typeface="Times New Roman" pitchFamily="18" charset="0"/>
                <a:cs typeface="Times New Roman" pitchFamily="18" charset="0"/>
              </a:rPr>
              <a:t>, 2011 </a:t>
            </a:r>
            <a:endParaRPr lang="en-US" dirty="0">
              <a:latin typeface="Times New Roman" pitchFamily="18" charset="0"/>
              <a:cs typeface="Times New Roman" pitchFamily="18" charset="0"/>
            </a:endParaRPr>
          </a:p>
        </p:txBody>
      </p:sp>
      <p:sp>
        <p:nvSpPr>
          <p:cNvPr id="7185" name="Rectangle 42"/>
          <p:cNvSpPr>
            <a:spLocks noChangeArrowheads="1"/>
          </p:cNvSpPr>
          <p:nvPr/>
        </p:nvSpPr>
        <p:spPr bwMode="auto">
          <a:xfrm>
            <a:off x="0" y="-27384"/>
            <a:ext cx="9067800" cy="701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50000"/>
              </a:lnSpc>
            </a:pPr>
            <a:r>
              <a:rPr lang="en-US" sz="3000" b="1" i="1" dirty="0" err="1">
                <a:latin typeface="Times New Roman" pitchFamily="18" charset="0"/>
                <a:cs typeface="Times New Roman" pitchFamily="18" charset="0"/>
              </a:rPr>
              <a:t>Mr</a:t>
            </a:r>
            <a:r>
              <a:rPr lang="en-US" sz="3000" b="1" i="1" dirty="0">
                <a:latin typeface="Times New Roman" pitchFamily="18" charset="0"/>
                <a:cs typeface="Times New Roman" pitchFamily="18" charset="0"/>
              </a:rPr>
              <a:t>-IAG </a:t>
            </a:r>
            <a:r>
              <a:rPr lang="en-US" sz="3000" b="1" dirty="0">
                <a:latin typeface="Times New Roman" pitchFamily="18" charset="0"/>
                <a:cs typeface="Times New Roman" pitchFamily="18" charset="0"/>
              </a:rPr>
              <a:t>silencing</a:t>
            </a:r>
            <a:r>
              <a:rPr lang="en-US" sz="3000" b="1" i="1" dirty="0">
                <a:latin typeface="Times New Roman" pitchFamily="18" charset="0"/>
                <a:cs typeface="Times New Roman" pitchFamily="18" charset="0"/>
              </a:rPr>
              <a:t> </a:t>
            </a:r>
            <a:r>
              <a:rPr lang="en-US" sz="3000" b="1" dirty="0">
                <a:latin typeface="Times New Roman" pitchFamily="18" charset="0"/>
                <a:cs typeface="Times New Roman" pitchFamily="18" charset="0"/>
              </a:rPr>
              <a:t>induces full functional sex </a:t>
            </a:r>
            <a:r>
              <a:rPr lang="en-US" sz="3000" b="1" dirty="0" smtClean="0">
                <a:latin typeface="Times New Roman" pitchFamily="18" charset="0"/>
                <a:cs typeface="Times New Roman" pitchFamily="18" charset="0"/>
              </a:rPr>
              <a:t>reversal</a:t>
            </a:r>
          </a:p>
        </p:txBody>
      </p:sp>
      <p:sp>
        <p:nvSpPr>
          <p:cNvPr id="41" name="TextBox 40"/>
          <p:cNvSpPr txBox="1"/>
          <p:nvPr/>
        </p:nvSpPr>
        <p:spPr>
          <a:xfrm>
            <a:off x="1232037" y="4278923"/>
            <a:ext cx="2691891" cy="369332"/>
          </a:xfrm>
          <a:prstGeom prst="rect">
            <a:avLst/>
          </a:prstGeom>
          <a:noFill/>
        </p:spPr>
        <p:txBody>
          <a:bodyPr wrap="none" rtlCol="0">
            <a:spAutoFit/>
          </a:bodyPr>
          <a:lstStyle/>
          <a:p>
            <a:r>
              <a:rPr lang="en-US" dirty="0" smtClean="0"/>
              <a:t>Female specific sex marker</a:t>
            </a:r>
            <a:endParaRPr lang="en-US" dirty="0"/>
          </a:p>
        </p:txBody>
      </p:sp>
    </p:spTree>
    <p:extLst>
      <p:ext uri="{BB962C8B-B14F-4D97-AF65-F5344CB8AC3E}">
        <p14:creationId xmlns:p14="http://schemas.microsoft.com/office/powerpoint/2010/main" xmlns="" val="546998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Picture 2" descr="H:\Tomer\My Pictures\macrobranchium\All male Israel in China 2011.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96812" y="4582136"/>
            <a:ext cx="4153278" cy="1887042"/>
          </a:xfrm>
          <a:prstGeom prst="rect">
            <a:avLst/>
          </a:prstGeom>
          <a:noFill/>
          <a:ln w="34925" cmpd="thinThick">
            <a:solidFill>
              <a:schemeClr val="accent1">
                <a:lumMod val="50000"/>
              </a:schemeClr>
            </a:solidFill>
          </a:ln>
          <a:extLst>
            <a:ext uri="{909E8E84-426E-40DD-AFC4-6F175D3DCCD1}">
              <a14:hiddenFill xmlns:a14="http://schemas.microsoft.com/office/drawing/2010/main" xmlns="">
                <a:solidFill>
                  <a:srgbClr val="FFFFFF"/>
                </a:solidFill>
              </a14:hiddenFill>
            </a:ext>
          </a:extLst>
        </p:spPr>
      </p:pic>
      <p:grpSp>
        <p:nvGrpSpPr>
          <p:cNvPr id="2" name="Group 2"/>
          <p:cNvGrpSpPr>
            <a:grpSpLocks/>
          </p:cNvGrpSpPr>
          <p:nvPr/>
        </p:nvGrpSpPr>
        <p:grpSpPr bwMode="auto">
          <a:xfrm>
            <a:off x="4797425" y="260350"/>
            <a:ext cx="4022725" cy="3979863"/>
            <a:chOff x="2679" y="-494"/>
            <a:chExt cx="2534" cy="2507"/>
          </a:xfrm>
        </p:grpSpPr>
        <p:grpSp>
          <p:nvGrpSpPr>
            <p:cNvPr id="4" name="Group 3"/>
            <p:cNvGrpSpPr>
              <a:grpSpLocks/>
            </p:cNvGrpSpPr>
            <p:nvPr/>
          </p:nvGrpSpPr>
          <p:grpSpPr bwMode="auto">
            <a:xfrm>
              <a:off x="2676" y="-496"/>
              <a:ext cx="2531" cy="2504"/>
              <a:chOff x="2194" y="464"/>
              <a:chExt cx="2641" cy="2674"/>
            </a:xfrm>
          </p:grpSpPr>
          <p:grpSp>
            <p:nvGrpSpPr>
              <p:cNvPr id="6" name="Group 6"/>
              <p:cNvGrpSpPr>
                <a:grpSpLocks/>
              </p:cNvGrpSpPr>
              <p:nvPr/>
            </p:nvGrpSpPr>
            <p:grpSpPr bwMode="auto">
              <a:xfrm>
                <a:off x="2194" y="464"/>
                <a:ext cx="2641" cy="2674"/>
                <a:chOff x="2194" y="464"/>
                <a:chExt cx="2641" cy="2674"/>
              </a:xfrm>
            </p:grpSpPr>
            <p:sp>
              <p:nvSpPr>
                <p:cNvPr id="5264" name="AutoShape 5"/>
                <p:cNvSpPr>
                  <a:spLocks noChangeArrowheads="1"/>
                </p:cNvSpPr>
                <p:nvPr/>
              </p:nvSpPr>
              <p:spPr bwMode="auto">
                <a:xfrm rot="-67478">
                  <a:off x="3397" y="1575"/>
                  <a:ext cx="50" cy="14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20 w 21600"/>
                    <a:gd name="T13" fmla="*/ 4443 h 21600"/>
                    <a:gd name="T14" fmla="*/ 17280 w 21600"/>
                    <a:gd name="T15" fmla="*/ 1715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rgbClr val="CC9900"/>
                  </a:solidFill>
                  <a:miter lim="800000"/>
                  <a:headEnd/>
                  <a:tailEnd/>
                </a:ln>
              </p:spPr>
              <p:txBody>
                <a:bodyPr wrap="none" anchor="ctr"/>
                <a:lstStyle/>
                <a:p>
                  <a:endParaRPr lang="he-IL"/>
                </a:p>
              </p:txBody>
            </p:sp>
            <p:sp>
              <p:nvSpPr>
                <p:cNvPr id="5265" name="AutoShape 6"/>
                <p:cNvSpPr>
                  <a:spLocks noChangeArrowheads="1"/>
                </p:cNvSpPr>
                <p:nvPr/>
              </p:nvSpPr>
              <p:spPr bwMode="auto">
                <a:xfrm rot="10867477" flipH="1">
                  <a:off x="3400" y="1877"/>
                  <a:ext cx="50" cy="1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20 w 21600"/>
                    <a:gd name="T13" fmla="*/ 4474 h 21600"/>
                    <a:gd name="T14" fmla="*/ 17280 w 21600"/>
                    <a:gd name="T15" fmla="*/ 1712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rgbClr val="CC9900"/>
                  </a:solidFill>
                  <a:miter lim="800000"/>
                  <a:headEnd/>
                  <a:tailEnd/>
                </a:ln>
              </p:spPr>
              <p:txBody>
                <a:bodyPr wrap="none" anchor="ctr"/>
                <a:lstStyle/>
                <a:p>
                  <a:endParaRPr lang="he-IL"/>
                </a:p>
              </p:txBody>
            </p:sp>
            <p:sp>
              <p:nvSpPr>
                <p:cNvPr id="5266" name="AutoShape 7"/>
                <p:cNvSpPr>
                  <a:spLocks noChangeArrowheads="1"/>
                </p:cNvSpPr>
                <p:nvPr/>
              </p:nvSpPr>
              <p:spPr bwMode="auto">
                <a:xfrm rot="-5510706" flipH="1" flipV="1">
                  <a:off x="3259" y="1718"/>
                  <a:ext cx="112" cy="2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36 w 21600"/>
                    <a:gd name="T13" fmla="*/ 4478 h 21600"/>
                    <a:gd name="T14" fmla="*/ 17164 w 21600"/>
                    <a:gd name="T15" fmla="*/ 1712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rgbClr val="CC9900"/>
                  </a:solidFill>
                  <a:miter lim="800000"/>
                  <a:headEnd/>
                  <a:tailEnd/>
                </a:ln>
              </p:spPr>
              <p:txBody>
                <a:bodyPr wrap="none" anchor="ctr"/>
                <a:lstStyle/>
                <a:p>
                  <a:endParaRPr lang="he-IL"/>
                </a:p>
              </p:txBody>
            </p:sp>
            <p:sp>
              <p:nvSpPr>
                <p:cNvPr id="5267" name="AutoShape 8"/>
                <p:cNvSpPr>
                  <a:spLocks noChangeArrowheads="1"/>
                </p:cNvSpPr>
                <p:nvPr/>
              </p:nvSpPr>
              <p:spPr bwMode="auto">
                <a:xfrm rot="16197389" flipH="1">
                  <a:off x="3158" y="1840"/>
                  <a:ext cx="53" cy="15"/>
                </a:xfrm>
                <a:prstGeom prst="triangle">
                  <a:avLst>
                    <a:gd name="adj" fmla="val 15000"/>
                  </a:avLst>
                </a:prstGeom>
                <a:solidFill>
                  <a:srgbClr val="FFFF99"/>
                </a:solidFill>
                <a:ln w="9525">
                  <a:solidFill>
                    <a:srgbClr val="CC9900"/>
                  </a:solidFill>
                  <a:miter lim="800000"/>
                  <a:headEnd/>
                  <a:tailEnd/>
                </a:ln>
              </p:spPr>
              <p:txBody>
                <a:bodyPr wrap="none" anchor="ctr"/>
                <a:lstStyle/>
                <a:p>
                  <a:endParaRPr lang="he-IL"/>
                </a:p>
              </p:txBody>
            </p:sp>
            <p:sp>
              <p:nvSpPr>
                <p:cNvPr id="5268" name="AutoShape 9"/>
                <p:cNvSpPr>
                  <a:spLocks noChangeArrowheads="1"/>
                </p:cNvSpPr>
                <p:nvPr/>
              </p:nvSpPr>
              <p:spPr bwMode="auto">
                <a:xfrm rot="-5402611">
                  <a:off x="3157" y="1748"/>
                  <a:ext cx="53" cy="16"/>
                </a:xfrm>
                <a:prstGeom prst="triangle">
                  <a:avLst>
                    <a:gd name="adj" fmla="val 15000"/>
                  </a:avLst>
                </a:prstGeom>
                <a:solidFill>
                  <a:srgbClr val="FFFF99"/>
                </a:solidFill>
                <a:ln w="9525">
                  <a:solidFill>
                    <a:srgbClr val="CC9900"/>
                  </a:solidFill>
                  <a:miter lim="800000"/>
                  <a:headEnd/>
                  <a:tailEnd/>
                </a:ln>
              </p:spPr>
              <p:txBody>
                <a:bodyPr wrap="none" anchor="ctr"/>
                <a:lstStyle/>
                <a:p>
                  <a:endParaRPr lang="he-IL"/>
                </a:p>
              </p:txBody>
            </p:sp>
            <p:sp>
              <p:nvSpPr>
                <p:cNvPr id="5269" name="AutoShape 10"/>
                <p:cNvSpPr>
                  <a:spLocks noChangeArrowheads="1"/>
                </p:cNvSpPr>
                <p:nvPr/>
              </p:nvSpPr>
              <p:spPr bwMode="auto">
                <a:xfrm rot="16305485" flipV="1">
                  <a:off x="3259" y="1639"/>
                  <a:ext cx="112" cy="2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36 w 21600"/>
                    <a:gd name="T13" fmla="*/ 4478 h 21600"/>
                    <a:gd name="T14" fmla="*/ 17164 w 21600"/>
                    <a:gd name="T15" fmla="*/ 1712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rgbClr val="CC9900"/>
                  </a:solidFill>
                  <a:miter lim="800000"/>
                  <a:headEnd/>
                  <a:tailEnd/>
                </a:ln>
              </p:spPr>
              <p:txBody>
                <a:bodyPr wrap="none" anchor="ctr"/>
                <a:lstStyle/>
                <a:p>
                  <a:endParaRPr lang="he-IL"/>
                </a:p>
              </p:txBody>
            </p:sp>
            <p:grpSp>
              <p:nvGrpSpPr>
                <p:cNvPr id="7" name="Group 11"/>
                <p:cNvGrpSpPr>
                  <a:grpSpLocks/>
                </p:cNvGrpSpPr>
                <p:nvPr/>
              </p:nvGrpSpPr>
              <p:grpSpPr bwMode="auto">
                <a:xfrm rot="-5400000">
                  <a:off x="3254" y="1727"/>
                  <a:ext cx="94" cy="49"/>
                  <a:chOff x="2177" y="1975"/>
                  <a:chExt cx="161" cy="96"/>
                </a:xfrm>
              </p:grpSpPr>
              <p:sp>
                <p:nvSpPr>
                  <p:cNvPr id="5350" name="Rectangle 12"/>
                  <p:cNvSpPr>
                    <a:spLocks noChangeArrowheads="1"/>
                  </p:cNvSpPr>
                  <p:nvPr/>
                </p:nvSpPr>
                <p:spPr bwMode="auto">
                  <a:xfrm rot="-1365144">
                    <a:off x="2177" y="2015"/>
                    <a:ext cx="125" cy="47"/>
                  </a:xfrm>
                  <a:prstGeom prst="rect">
                    <a:avLst/>
                  </a:prstGeom>
                  <a:solidFill>
                    <a:srgbClr val="FFFF99"/>
                  </a:solidFill>
                  <a:ln w="9525">
                    <a:solidFill>
                      <a:srgbClr val="CC9900"/>
                    </a:solidFill>
                    <a:miter lim="800000"/>
                    <a:headEnd/>
                    <a:tailEnd/>
                  </a:ln>
                </p:spPr>
                <p:txBody>
                  <a:bodyPr wrap="none" anchor="ctr"/>
                  <a:lstStyle/>
                  <a:p>
                    <a:endParaRPr lang="he-IL"/>
                  </a:p>
                </p:txBody>
              </p:sp>
              <p:grpSp>
                <p:nvGrpSpPr>
                  <p:cNvPr id="9" name="Group 13"/>
                  <p:cNvGrpSpPr>
                    <a:grpSpLocks/>
                  </p:cNvGrpSpPr>
                  <p:nvPr/>
                </p:nvGrpSpPr>
                <p:grpSpPr bwMode="auto">
                  <a:xfrm>
                    <a:off x="2194" y="1975"/>
                    <a:ext cx="144" cy="96"/>
                    <a:chOff x="2494" y="1969"/>
                    <a:chExt cx="144" cy="96"/>
                  </a:xfrm>
                </p:grpSpPr>
                <p:sp>
                  <p:nvSpPr>
                    <p:cNvPr id="5352" name="AutoShape 14"/>
                    <p:cNvSpPr>
                      <a:spLocks noChangeArrowheads="1"/>
                    </p:cNvSpPr>
                    <p:nvPr/>
                  </p:nvSpPr>
                  <p:spPr bwMode="auto">
                    <a:xfrm rot="5397390">
                      <a:off x="2518" y="1945"/>
                      <a:ext cx="96"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99"/>
                    </a:solidFill>
                    <a:ln w="9525">
                      <a:solidFill>
                        <a:srgbClr val="CC9900"/>
                      </a:solidFill>
                      <a:miter lim="800000"/>
                      <a:headEnd/>
                      <a:tailEnd/>
                    </a:ln>
                  </p:spPr>
                  <p:txBody>
                    <a:bodyPr wrap="none" anchor="ctr"/>
                    <a:lstStyle/>
                    <a:p>
                      <a:endParaRPr lang="he-IL"/>
                    </a:p>
                  </p:txBody>
                </p:sp>
                <p:sp>
                  <p:nvSpPr>
                    <p:cNvPr id="5353" name="Oval 15"/>
                    <p:cNvSpPr>
                      <a:spLocks noChangeArrowheads="1"/>
                    </p:cNvSpPr>
                    <p:nvPr/>
                  </p:nvSpPr>
                  <p:spPr bwMode="auto">
                    <a:xfrm rot="-2610">
                      <a:off x="2566" y="1981"/>
                      <a:ext cx="49" cy="75"/>
                    </a:xfrm>
                    <a:prstGeom prst="ellipse">
                      <a:avLst/>
                    </a:prstGeom>
                    <a:solidFill>
                      <a:srgbClr val="FFFF99"/>
                    </a:solidFill>
                    <a:ln w="9525">
                      <a:solidFill>
                        <a:srgbClr val="CC9900"/>
                      </a:solidFill>
                      <a:round/>
                      <a:headEnd/>
                      <a:tailEnd/>
                    </a:ln>
                  </p:spPr>
                  <p:txBody>
                    <a:bodyPr wrap="none" anchor="ctr"/>
                    <a:lstStyle/>
                    <a:p>
                      <a:endParaRPr lang="he-IL"/>
                    </a:p>
                  </p:txBody>
                </p:sp>
              </p:grpSp>
            </p:grpSp>
            <p:grpSp>
              <p:nvGrpSpPr>
                <p:cNvPr id="10" name="Group 16"/>
                <p:cNvGrpSpPr>
                  <a:grpSpLocks/>
                </p:cNvGrpSpPr>
                <p:nvPr/>
              </p:nvGrpSpPr>
              <p:grpSpPr bwMode="auto">
                <a:xfrm rot="16200000" flipH="1">
                  <a:off x="3278" y="1824"/>
                  <a:ext cx="94" cy="49"/>
                  <a:chOff x="2177" y="1975"/>
                  <a:chExt cx="161" cy="96"/>
                </a:xfrm>
              </p:grpSpPr>
              <p:sp>
                <p:nvSpPr>
                  <p:cNvPr id="5346" name="Rectangle 17"/>
                  <p:cNvSpPr>
                    <a:spLocks noChangeArrowheads="1"/>
                  </p:cNvSpPr>
                  <p:nvPr/>
                </p:nvSpPr>
                <p:spPr bwMode="auto">
                  <a:xfrm rot="-1365144">
                    <a:off x="2177" y="2015"/>
                    <a:ext cx="125" cy="47"/>
                  </a:xfrm>
                  <a:prstGeom prst="rect">
                    <a:avLst/>
                  </a:prstGeom>
                  <a:solidFill>
                    <a:srgbClr val="FFFF99"/>
                  </a:solidFill>
                  <a:ln w="9525">
                    <a:solidFill>
                      <a:srgbClr val="CC9900"/>
                    </a:solidFill>
                    <a:miter lim="800000"/>
                    <a:headEnd/>
                    <a:tailEnd/>
                  </a:ln>
                </p:spPr>
                <p:txBody>
                  <a:bodyPr wrap="none" anchor="ctr"/>
                  <a:lstStyle/>
                  <a:p>
                    <a:endParaRPr lang="he-IL"/>
                  </a:p>
                </p:txBody>
              </p:sp>
              <p:grpSp>
                <p:nvGrpSpPr>
                  <p:cNvPr id="11" name="Group 18"/>
                  <p:cNvGrpSpPr>
                    <a:grpSpLocks/>
                  </p:cNvGrpSpPr>
                  <p:nvPr/>
                </p:nvGrpSpPr>
                <p:grpSpPr bwMode="auto">
                  <a:xfrm>
                    <a:off x="2194" y="1975"/>
                    <a:ext cx="144" cy="96"/>
                    <a:chOff x="2494" y="1969"/>
                    <a:chExt cx="144" cy="96"/>
                  </a:xfrm>
                </p:grpSpPr>
                <p:sp>
                  <p:nvSpPr>
                    <p:cNvPr id="5348" name="AutoShape 19"/>
                    <p:cNvSpPr>
                      <a:spLocks noChangeArrowheads="1"/>
                    </p:cNvSpPr>
                    <p:nvPr/>
                  </p:nvSpPr>
                  <p:spPr bwMode="auto">
                    <a:xfrm rot="5397390">
                      <a:off x="2518" y="1945"/>
                      <a:ext cx="96"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99"/>
                    </a:solidFill>
                    <a:ln w="9525">
                      <a:solidFill>
                        <a:srgbClr val="CC9900"/>
                      </a:solidFill>
                      <a:miter lim="800000"/>
                      <a:headEnd/>
                      <a:tailEnd/>
                    </a:ln>
                  </p:spPr>
                  <p:txBody>
                    <a:bodyPr wrap="none" anchor="ctr"/>
                    <a:lstStyle/>
                    <a:p>
                      <a:endParaRPr lang="he-IL"/>
                    </a:p>
                  </p:txBody>
                </p:sp>
                <p:sp>
                  <p:nvSpPr>
                    <p:cNvPr id="5349" name="Oval 20"/>
                    <p:cNvSpPr>
                      <a:spLocks noChangeArrowheads="1"/>
                    </p:cNvSpPr>
                    <p:nvPr/>
                  </p:nvSpPr>
                  <p:spPr bwMode="auto">
                    <a:xfrm rot="-2610">
                      <a:off x="2566" y="1981"/>
                      <a:ext cx="49" cy="75"/>
                    </a:xfrm>
                    <a:prstGeom prst="ellipse">
                      <a:avLst/>
                    </a:prstGeom>
                    <a:solidFill>
                      <a:srgbClr val="FFFF99"/>
                    </a:solidFill>
                    <a:ln w="9525">
                      <a:solidFill>
                        <a:srgbClr val="CC9900"/>
                      </a:solidFill>
                      <a:round/>
                      <a:headEnd/>
                      <a:tailEnd/>
                    </a:ln>
                  </p:spPr>
                  <p:txBody>
                    <a:bodyPr wrap="none" anchor="ctr"/>
                    <a:lstStyle/>
                    <a:p>
                      <a:endParaRPr lang="he-IL"/>
                    </a:p>
                  </p:txBody>
                </p:sp>
              </p:grpSp>
            </p:grpSp>
            <p:grpSp>
              <p:nvGrpSpPr>
                <p:cNvPr id="12" name="Group 21"/>
                <p:cNvGrpSpPr>
                  <a:grpSpLocks/>
                </p:cNvGrpSpPr>
                <p:nvPr/>
              </p:nvGrpSpPr>
              <p:grpSpPr bwMode="auto">
                <a:xfrm rot="-5400000">
                  <a:off x="3217" y="1384"/>
                  <a:ext cx="959" cy="839"/>
                  <a:chOff x="1350" y="1968"/>
                  <a:chExt cx="1640" cy="1621"/>
                </a:xfrm>
              </p:grpSpPr>
              <p:grpSp>
                <p:nvGrpSpPr>
                  <p:cNvPr id="13" name="Group 22"/>
                  <p:cNvGrpSpPr>
                    <a:grpSpLocks/>
                  </p:cNvGrpSpPr>
                  <p:nvPr/>
                </p:nvGrpSpPr>
                <p:grpSpPr bwMode="auto">
                  <a:xfrm>
                    <a:off x="2352" y="1968"/>
                    <a:ext cx="638" cy="894"/>
                    <a:chOff x="2352" y="1968"/>
                    <a:chExt cx="638" cy="894"/>
                  </a:xfrm>
                </p:grpSpPr>
                <p:grpSp>
                  <p:nvGrpSpPr>
                    <p:cNvPr id="14" name="Group 23"/>
                    <p:cNvGrpSpPr>
                      <a:grpSpLocks/>
                    </p:cNvGrpSpPr>
                    <p:nvPr/>
                  </p:nvGrpSpPr>
                  <p:grpSpPr bwMode="auto">
                    <a:xfrm>
                      <a:off x="2393" y="2372"/>
                      <a:ext cx="597" cy="273"/>
                      <a:chOff x="2393" y="2372"/>
                      <a:chExt cx="597" cy="273"/>
                    </a:xfrm>
                  </p:grpSpPr>
                  <p:sp>
                    <p:nvSpPr>
                      <p:cNvPr id="5343" name="Line 24"/>
                      <p:cNvSpPr>
                        <a:spLocks noChangeShapeType="1"/>
                      </p:cNvSpPr>
                      <p:nvPr/>
                    </p:nvSpPr>
                    <p:spPr bwMode="auto">
                      <a:xfrm rot="1480466" flipV="1">
                        <a:off x="2393" y="2372"/>
                        <a:ext cx="192" cy="240"/>
                      </a:xfrm>
                      <a:prstGeom prst="line">
                        <a:avLst/>
                      </a:prstGeom>
                      <a:noFill/>
                      <a:ln w="38100">
                        <a:solidFill>
                          <a:srgbClr val="CC9900"/>
                        </a:solidFill>
                        <a:round/>
                        <a:headEnd/>
                        <a:tailEnd/>
                      </a:ln>
                    </p:spPr>
                    <p:txBody>
                      <a:bodyPr/>
                      <a:lstStyle/>
                      <a:p>
                        <a:endParaRPr lang="he-IL"/>
                      </a:p>
                    </p:txBody>
                  </p:sp>
                  <p:sp>
                    <p:nvSpPr>
                      <p:cNvPr id="5344" name="Line 25"/>
                      <p:cNvSpPr>
                        <a:spLocks noChangeShapeType="1"/>
                      </p:cNvSpPr>
                      <p:nvPr/>
                    </p:nvSpPr>
                    <p:spPr bwMode="auto">
                      <a:xfrm rot="1866191">
                        <a:off x="2605" y="2459"/>
                        <a:ext cx="144" cy="0"/>
                      </a:xfrm>
                      <a:prstGeom prst="line">
                        <a:avLst/>
                      </a:prstGeom>
                      <a:noFill/>
                      <a:ln w="38100">
                        <a:solidFill>
                          <a:srgbClr val="CC9900"/>
                        </a:solidFill>
                        <a:round/>
                        <a:headEnd/>
                        <a:tailEnd/>
                      </a:ln>
                    </p:spPr>
                    <p:txBody>
                      <a:bodyPr/>
                      <a:lstStyle/>
                      <a:p>
                        <a:endParaRPr lang="he-IL"/>
                      </a:p>
                    </p:txBody>
                  </p:sp>
                  <p:sp>
                    <p:nvSpPr>
                      <p:cNvPr id="5345" name="Line 26"/>
                      <p:cNvSpPr>
                        <a:spLocks noChangeShapeType="1"/>
                      </p:cNvSpPr>
                      <p:nvPr/>
                    </p:nvSpPr>
                    <p:spPr bwMode="auto">
                      <a:xfrm rot="1480466">
                        <a:off x="2702" y="2549"/>
                        <a:ext cx="288" cy="96"/>
                      </a:xfrm>
                      <a:prstGeom prst="line">
                        <a:avLst/>
                      </a:prstGeom>
                      <a:noFill/>
                      <a:ln w="38100">
                        <a:solidFill>
                          <a:srgbClr val="CC9900"/>
                        </a:solidFill>
                        <a:round/>
                        <a:headEnd/>
                        <a:tailEnd/>
                      </a:ln>
                    </p:spPr>
                    <p:txBody>
                      <a:bodyPr/>
                      <a:lstStyle/>
                      <a:p>
                        <a:endParaRPr lang="he-IL"/>
                      </a:p>
                    </p:txBody>
                  </p:sp>
                </p:grpSp>
                <p:grpSp>
                  <p:nvGrpSpPr>
                    <p:cNvPr id="15" name="Group 27"/>
                    <p:cNvGrpSpPr>
                      <a:grpSpLocks/>
                    </p:cNvGrpSpPr>
                    <p:nvPr/>
                  </p:nvGrpSpPr>
                  <p:grpSpPr bwMode="auto">
                    <a:xfrm rot="917400">
                      <a:off x="2352" y="1968"/>
                      <a:ext cx="414" cy="576"/>
                      <a:chOff x="2352" y="1872"/>
                      <a:chExt cx="414" cy="576"/>
                    </a:xfrm>
                  </p:grpSpPr>
                  <p:sp>
                    <p:nvSpPr>
                      <p:cNvPr id="5340" name="Line 28"/>
                      <p:cNvSpPr>
                        <a:spLocks noChangeShapeType="1"/>
                      </p:cNvSpPr>
                      <p:nvPr/>
                    </p:nvSpPr>
                    <p:spPr bwMode="auto">
                      <a:xfrm rot="934499" flipV="1">
                        <a:off x="2352" y="2208"/>
                        <a:ext cx="192" cy="240"/>
                      </a:xfrm>
                      <a:prstGeom prst="line">
                        <a:avLst/>
                      </a:prstGeom>
                      <a:noFill/>
                      <a:ln w="38100">
                        <a:solidFill>
                          <a:srgbClr val="CC9900"/>
                        </a:solidFill>
                        <a:round/>
                        <a:headEnd/>
                        <a:tailEnd/>
                      </a:ln>
                    </p:spPr>
                    <p:txBody>
                      <a:bodyPr/>
                      <a:lstStyle/>
                      <a:p>
                        <a:endParaRPr lang="he-IL"/>
                      </a:p>
                    </p:txBody>
                  </p:sp>
                  <p:sp>
                    <p:nvSpPr>
                      <p:cNvPr id="5341" name="Line 29"/>
                      <p:cNvSpPr>
                        <a:spLocks noChangeShapeType="1"/>
                      </p:cNvSpPr>
                      <p:nvPr/>
                    </p:nvSpPr>
                    <p:spPr bwMode="auto">
                      <a:xfrm rot="-3148094">
                        <a:off x="2539" y="2187"/>
                        <a:ext cx="144" cy="1"/>
                      </a:xfrm>
                      <a:prstGeom prst="line">
                        <a:avLst/>
                      </a:prstGeom>
                      <a:noFill/>
                      <a:ln w="38100">
                        <a:solidFill>
                          <a:srgbClr val="CC9900"/>
                        </a:solidFill>
                        <a:round/>
                        <a:headEnd/>
                        <a:tailEnd/>
                      </a:ln>
                    </p:spPr>
                    <p:txBody>
                      <a:bodyPr/>
                      <a:lstStyle/>
                      <a:p>
                        <a:endParaRPr lang="he-IL"/>
                      </a:p>
                    </p:txBody>
                  </p:sp>
                  <p:sp>
                    <p:nvSpPr>
                      <p:cNvPr id="5342" name="Line 30"/>
                      <p:cNvSpPr>
                        <a:spLocks noChangeShapeType="1"/>
                      </p:cNvSpPr>
                      <p:nvPr/>
                    </p:nvSpPr>
                    <p:spPr bwMode="auto">
                      <a:xfrm rot="-4726025">
                        <a:off x="2574" y="1968"/>
                        <a:ext cx="288" cy="96"/>
                      </a:xfrm>
                      <a:prstGeom prst="line">
                        <a:avLst/>
                      </a:prstGeom>
                      <a:noFill/>
                      <a:ln w="38100">
                        <a:solidFill>
                          <a:srgbClr val="CC9900"/>
                        </a:solidFill>
                        <a:round/>
                        <a:headEnd/>
                        <a:tailEnd/>
                      </a:ln>
                    </p:spPr>
                    <p:txBody>
                      <a:bodyPr/>
                      <a:lstStyle/>
                      <a:p>
                        <a:endParaRPr lang="he-IL"/>
                      </a:p>
                    </p:txBody>
                  </p:sp>
                </p:grpSp>
                <p:grpSp>
                  <p:nvGrpSpPr>
                    <p:cNvPr id="16" name="Group 31"/>
                    <p:cNvGrpSpPr>
                      <a:grpSpLocks/>
                    </p:cNvGrpSpPr>
                    <p:nvPr/>
                  </p:nvGrpSpPr>
                  <p:grpSpPr bwMode="auto">
                    <a:xfrm>
                      <a:off x="2390" y="2498"/>
                      <a:ext cx="592" cy="364"/>
                      <a:chOff x="2390" y="2498"/>
                      <a:chExt cx="592" cy="364"/>
                    </a:xfrm>
                  </p:grpSpPr>
                  <p:sp>
                    <p:nvSpPr>
                      <p:cNvPr id="5337" name="Line 32"/>
                      <p:cNvSpPr>
                        <a:spLocks noChangeShapeType="1"/>
                      </p:cNvSpPr>
                      <p:nvPr/>
                    </p:nvSpPr>
                    <p:spPr bwMode="auto">
                      <a:xfrm rot="1862729" flipV="1">
                        <a:off x="2390" y="2498"/>
                        <a:ext cx="240" cy="240"/>
                      </a:xfrm>
                      <a:prstGeom prst="line">
                        <a:avLst/>
                      </a:prstGeom>
                      <a:noFill/>
                      <a:ln w="38100">
                        <a:solidFill>
                          <a:srgbClr val="CC9900"/>
                        </a:solidFill>
                        <a:round/>
                        <a:headEnd/>
                        <a:tailEnd/>
                      </a:ln>
                    </p:spPr>
                    <p:txBody>
                      <a:bodyPr/>
                      <a:lstStyle/>
                      <a:p>
                        <a:endParaRPr lang="he-IL"/>
                      </a:p>
                    </p:txBody>
                  </p:sp>
                  <p:sp>
                    <p:nvSpPr>
                      <p:cNvPr id="5338" name="Line 33"/>
                      <p:cNvSpPr>
                        <a:spLocks noChangeShapeType="1"/>
                      </p:cNvSpPr>
                      <p:nvPr/>
                    </p:nvSpPr>
                    <p:spPr bwMode="auto">
                      <a:xfrm rot="1862729">
                        <a:off x="2641" y="2605"/>
                        <a:ext cx="143" cy="44"/>
                      </a:xfrm>
                      <a:prstGeom prst="line">
                        <a:avLst/>
                      </a:prstGeom>
                      <a:noFill/>
                      <a:ln w="38100">
                        <a:solidFill>
                          <a:srgbClr val="CC9900"/>
                        </a:solidFill>
                        <a:round/>
                        <a:headEnd/>
                        <a:tailEnd/>
                      </a:ln>
                    </p:spPr>
                    <p:txBody>
                      <a:bodyPr/>
                      <a:lstStyle/>
                      <a:p>
                        <a:endParaRPr lang="he-IL"/>
                      </a:p>
                    </p:txBody>
                  </p:sp>
                  <p:sp>
                    <p:nvSpPr>
                      <p:cNvPr id="5339" name="Line 34"/>
                      <p:cNvSpPr>
                        <a:spLocks noChangeShapeType="1"/>
                      </p:cNvSpPr>
                      <p:nvPr/>
                    </p:nvSpPr>
                    <p:spPr bwMode="auto">
                      <a:xfrm rot="1862729">
                        <a:off x="2695" y="2731"/>
                        <a:ext cx="287" cy="131"/>
                      </a:xfrm>
                      <a:prstGeom prst="line">
                        <a:avLst/>
                      </a:prstGeom>
                      <a:noFill/>
                      <a:ln w="38100">
                        <a:solidFill>
                          <a:srgbClr val="CC9900"/>
                        </a:solidFill>
                        <a:round/>
                        <a:headEnd/>
                        <a:tailEnd/>
                      </a:ln>
                    </p:spPr>
                    <p:txBody>
                      <a:bodyPr/>
                      <a:lstStyle/>
                      <a:p>
                        <a:endParaRPr lang="he-IL"/>
                      </a:p>
                    </p:txBody>
                  </p:sp>
                </p:grpSp>
              </p:grpSp>
              <p:grpSp>
                <p:nvGrpSpPr>
                  <p:cNvPr id="17" name="Group 35"/>
                  <p:cNvGrpSpPr>
                    <a:grpSpLocks/>
                  </p:cNvGrpSpPr>
                  <p:nvPr/>
                </p:nvGrpSpPr>
                <p:grpSpPr bwMode="auto">
                  <a:xfrm flipH="1">
                    <a:off x="1350" y="1974"/>
                    <a:ext cx="638" cy="894"/>
                    <a:chOff x="2352" y="1968"/>
                    <a:chExt cx="638" cy="894"/>
                  </a:xfrm>
                </p:grpSpPr>
                <p:grpSp>
                  <p:nvGrpSpPr>
                    <p:cNvPr id="18" name="Group 36"/>
                    <p:cNvGrpSpPr>
                      <a:grpSpLocks/>
                    </p:cNvGrpSpPr>
                    <p:nvPr/>
                  </p:nvGrpSpPr>
                  <p:grpSpPr bwMode="auto">
                    <a:xfrm>
                      <a:off x="2393" y="2372"/>
                      <a:ext cx="597" cy="273"/>
                      <a:chOff x="2393" y="2372"/>
                      <a:chExt cx="597" cy="273"/>
                    </a:xfrm>
                  </p:grpSpPr>
                  <p:sp>
                    <p:nvSpPr>
                      <p:cNvPr id="5331" name="Line 37"/>
                      <p:cNvSpPr>
                        <a:spLocks noChangeShapeType="1"/>
                      </p:cNvSpPr>
                      <p:nvPr/>
                    </p:nvSpPr>
                    <p:spPr bwMode="auto">
                      <a:xfrm rot="1480466" flipV="1">
                        <a:off x="2393" y="2372"/>
                        <a:ext cx="192" cy="240"/>
                      </a:xfrm>
                      <a:prstGeom prst="line">
                        <a:avLst/>
                      </a:prstGeom>
                      <a:noFill/>
                      <a:ln w="38100">
                        <a:solidFill>
                          <a:srgbClr val="CC9900"/>
                        </a:solidFill>
                        <a:round/>
                        <a:headEnd/>
                        <a:tailEnd/>
                      </a:ln>
                    </p:spPr>
                    <p:txBody>
                      <a:bodyPr/>
                      <a:lstStyle/>
                      <a:p>
                        <a:endParaRPr lang="he-IL"/>
                      </a:p>
                    </p:txBody>
                  </p:sp>
                  <p:sp>
                    <p:nvSpPr>
                      <p:cNvPr id="5332" name="Line 38"/>
                      <p:cNvSpPr>
                        <a:spLocks noChangeShapeType="1"/>
                      </p:cNvSpPr>
                      <p:nvPr/>
                    </p:nvSpPr>
                    <p:spPr bwMode="auto">
                      <a:xfrm rot="1866191">
                        <a:off x="2605" y="2459"/>
                        <a:ext cx="144" cy="0"/>
                      </a:xfrm>
                      <a:prstGeom prst="line">
                        <a:avLst/>
                      </a:prstGeom>
                      <a:noFill/>
                      <a:ln w="38100">
                        <a:solidFill>
                          <a:srgbClr val="CC9900"/>
                        </a:solidFill>
                        <a:round/>
                        <a:headEnd/>
                        <a:tailEnd/>
                      </a:ln>
                    </p:spPr>
                    <p:txBody>
                      <a:bodyPr/>
                      <a:lstStyle/>
                      <a:p>
                        <a:endParaRPr lang="he-IL"/>
                      </a:p>
                    </p:txBody>
                  </p:sp>
                  <p:sp>
                    <p:nvSpPr>
                      <p:cNvPr id="5333" name="Line 39"/>
                      <p:cNvSpPr>
                        <a:spLocks noChangeShapeType="1"/>
                      </p:cNvSpPr>
                      <p:nvPr/>
                    </p:nvSpPr>
                    <p:spPr bwMode="auto">
                      <a:xfrm rot="1480466">
                        <a:off x="2702" y="2549"/>
                        <a:ext cx="288" cy="96"/>
                      </a:xfrm>
                      <a:prstGeom prst="line">
                        <a:avLst/>
                      </a:prstGeom>
                      <a:noFill/>
                      <a:ln w="38100">
                        <a:solidFill>
                          <a:srgbClr val="CC9900"/>
                        </a:solidFill>
                        <a:round/>
                        <a:headEnd/>
                        <a:tailEnd/>
                      </a:ln>
                    </p:spPr>
                    <p:txBody>
                      <a:bodyPr/>
                      <a:lstStyle/>
                      <a:p>
                        <a:endParaRPr lang="he-IL"/>
                      </a:p>
                    </p:txBody>
                  </p:sp>
                </p:grpSp>
                <p:grpSp>
                  <p:nvGrpSpPr>
                    <p:cNvPr id="19" name="Group 40"/>
                    <p:cNvGrpSpPr>
                      <a:grpSpLocks/>
                    </p:cNvGrpSpPr>
                    <p:nvPr/>
                  </p:nvGrpSpPr>
                  <p:grpSpPr bwMode="auto">
                    <a:xfrm rot="917400">
                      <a:off x="2352" y="1968"/>
                      <a:ext cx="414" cy="576"/>
                      <a:chOff x="2352" y="1872"/>
                      <a:chExt cx="414" cy="576"/>
                    </a:xfrm>
                  </p:grpSpPr>
                  <p:sp>
                    <p:nvSpPr>
                      <p:cNvPr id="5328" name="Line 41"/>
                      <p:cNvSpPr>
                        <a:spLocks noChangeShapeType="1"/>
                      </p:cNvSpPr>
                      <p:nvPr/>
                    </p:nvSpPr>
                    <p:spPr bwMode="auto">
                      <a:xfrm rot="934499" flipV="1">
                        <a:off x="2352" y="2208"/>
                        <a:ext cx="192" cy="240"/>
                      </a:xfrm>
                      <a:prstGeom prst="line">
                        <a:avLst/>
                      </a:prstGeom>
                      <a:noFill/>
                      <a:ln w="38100">
                        <a:solidFill>
                          <a:srgbClr val="CC9900"/>
                        </a:solidFill>
                        <a:round/>
                        <a:headEnd/>
                        <a:tailEnd/>
                      </a:ln>
                    </p:spPr>
                    <p:txBody>
                      <a:bodyPr/>
                      <a:lstStyle/>
                      <a:p>
                        <a:endParaRPr lang="he-IL"/>
                      </a:p>
                    </p:txBody>
                  </p:sp>
                  <p:sp>
                    <p:nvSpPr>
                      <p:cNvPr id="5329" name="Line 42"/>
                      <p:cNvSpPr>
                        <a:spLocks noChangeShapeType="1"/>
                      </p:cNvSpPr>
                      <p:nvPr/>
                    </p:nvSpPr>
                    <p:spPr bwMode="auto">
                      <a:xfrm rot="-3148094">
                        <a:off x="2539" y="2187"/>
                        <a:ext cx="144" cy="1"/>
                      </a:xfrm>
                      <a:prstGeom prst="line">
                        <a:avLst/>
                      </a:prstGeom>
                      <a:noFill/>
                      <a:ln w="38100">
                        <a:solidFill>
                          <a:srgbClr val="CC9900"/>
                        </a:solidFill>
                        <a:round/>
                        <a:headEnd/>
                        <a:tailEnd/>
                      </a:ln>
                    </p:spPr>
                    <p:txBody>
                      <a:bodyPr/>
                      <a:lstStyle/>
                      <a:p>
                        <a:endParaRPr lang="he-IL"/>
                      </a:p>
                    </p:txBody>
                  </p:sp>
                  <p:sp>
                    <p:nvSpPr>
                      <p:cNvPr id="5330" name="Line 43"/>
                      <p:cNvSpPr>
                        <a:spLocks noChangeShapeType="1"/>
                      </p:cNvSpPr>
                      <p:nvPr/>
                    </p:nvSpPr>
                    <p:spPr bwMode="auto">
                      <a:xfrm rot="-4726025">
                        <a:off x="2574" y="1968"/>
                        <a:ext cx="288" cy="96"/>
                      </a:xfrm>
                      <a:prstGeom prst="line">
                        <a:avLst/>
                      </a:prstGeom>
                      <a:noFill/>
                      <a:ln w="38100">
                        <a:solidFill>
                          <a:srgbClr val="CC9900"/>
                        </a:solidFill>
                        <a:round/>
                        <a:headEnd/>
                        <a:tailEnd/>
                      </a:ln>
                    </p:spPr>
                    <p:txBody>
                      <a:bodyPr/>
                      <a:lstStyle/>
                      <a:p>
                        <a:endParaRPr lang="he-IL"/>
                      </a:p>
                    </p:txBody>
                  </p:sp>
                </p:grpSp>
                <p:grpSp>
                  <p:nvGrpSpPr>
                    <p:cNvPr id="20" name="Group 44"/>
                    <p:cNvGrpSpPr>
                      <a:grpSpLocks/>
                    </p:cNvGrpSpPr>
                    <p:nvPr/>
                  </p:nvGrpSpPr>
                  <p:grpSpPr bwMode="auto">
                    <a:xfrm>
                      <a:off x="2390" y="2498"/>
                      <a:ext cx="592" cy="364"/>
                      <a:chOff x="2390" y="2498"/>
                      <a:chExt cx="592" cy="364"/>
                    </a:xfrm>
                  </p:grpSpPr>
                  <p:sp>
                    <p:nvSpPr>
                      <p:cNvPr id="5325" name="Line 45"/>
                      <p:cNvSpPr>
                        <a:spLocks noChangeShapeType="1"/>
                      </p:cNvSpPr>
                      <p:nvPr/>
                    </p:nvSpPr>
                    <p:spPr bwMode="auto">
                      <a:xfrm rot="1862729" flipV="1">
                        <a:off x="2390" y="2498"/>
                        <a:ext cx="240" cy="240"/>
                      </a:xfrm>
                      <a:prstGeom prst="line">
                        <a:avLst/>
                      </a:prstGeom>
                      <a:noFill/>
                      <a:ln w="38100">
                        <a:solidFill>
                          <a:srgbClr val="CC9900"/>
                        </a:solidFill>
                        <a:round/>
                        <a:headEnd/>
                        <a:tailEnd/>
                      </a:ln>
                    </p:spPr>
                    <p:txBody>
                      <a:bodyPr/>
                      <a:lstStyle/>
                      <a:p>
                        <a:endParaRPr lang="he-IL"/>
                      </a:p>
                    </p:txBody>
                  </p:sp>
                  <p:sp>
                    <p:nvSpPr>
                      <p:cNvPr id="5326" name="Line 46"/>
                      <p:cNvSpPr>
                        <a:spLocks noChangeShapeType="1"/>
                      </p:cNvSpPr>
                      <p:nvPr/>
                    </p:nvSpPr>
                    <p:spPr bwMode="auto">
                      <a:xfrm rot="1862729">
                        <a:off x="2641" y="2605"/>
                        <a:ext cx="143" cy="44"/>
                      </a:xfrm>
                      <a:prstGeom prst="line">
                        <a:avLst/>
                      </a:prstGeom>
                      <a:noFill/>
                      <a:ln w="38100">
                        <a:solidFill>
                          <a:srgbClr val="CC9900"/>
                        </a:solidFill>
                        <a:round/>
                        <a:headEnd/>
                        <a:tailEnd/>
                      </a:ln>
                    </p:spPr>
                    <p:txBody>
                      <a:bodyPr/>
                      <a:lstStyle/>
                      <a:p>
                        <a:endParaRPr lang="he-IL"/>
                      </a:p>
                    </p:txBody>
                  </p:sp>
                  <p:sp>
                    <p:nvSpPr>
                      <p:cNvPr id="5327" name="Line 47"/>
                      <p:cNvSpPr>
                        <a:spLocks noChangeShapeType="1"/>
                      </p:cNvSpPr>
                      <p:nvPr/>
                    </p:nvSpPr>
                    <p:spPr bwMode="auto">
                      <a:xfrm rot="1862729">
                        <a:off x="2695" y="2731"/>
                        <a:ext cx="287" cy="131"/>
                      </a:xfrm>
                      <a:prstGeom prst="line">
                        <a:avLst/>
                      </a:prstGeom>
                      <a:noFill/>
                      <a:ln w="38100">
                        <a:solidFill>
                          <a:srgbClr val="CC9900"/>
                        </a:solidFill>
                        <a:round/>
                        <a:headEnd/>
                        <a:tailEnd/>
                      </a:ln>
                    </p:spPr>
                    <p:txBody>
                      <a:bodyPr/>
                      <a:lstStyle/>
                      <a:p>
                        <a:endParaRPr lang="he-IL"/>
                      </a:p>
                    </p:txBody>
                  </p:sp>
                </p:grpSp>
              </p:grpSp>
              <p:grpSp>
                <p:nvGrpSpPr>
                  <p:cNvPr id="21" name="Group 48"/>
                  <p:cNvGrpSpPr>
                    <a:grpSpLocks/>
                  </p:cNvGrpSpPr>
                  <p:nvPr/>
                </p:nvGrpSpPr>
                <p:grpSpPr bwMode="auto">
                  <a:xfrm>
                    <a:off x="1858" y="2067"/>
                    <a:ext cx="629" cy="1522"/>
                    <a:chOff x="1858" y="2067"/>
                    <a:chExt cx="629" cy="1522"/>
                  </a:xfrm>
                </p:grpSpPr>
                <p:grpSp>
                  <p:nvGrpSpPr>
                    <p:cNvPr id="22" name="Group 49"/>
                    <p:cNvGrpSpPr>
                      <a:grpSpLocks/>
                    </p:cNvGrpSpPr>
                    <p:nvPr/>
                  </p:nvGrpSpPr>
                  <p:grpSpPr bwMode="auto">
                    <a:xfrm>
                      <a:off x="1858" y="3266"/>
                      <a:ext cx="336" cy="319"/>
                      <a:chOff x="1858" y="3266"/>
                      <a:chExt cx="336" cy="319"/>
                    </a:xfrm>
                  </p:grpSpPr>
                  <p:sp>
                    <p:nvSpPr>
                      <p:cNvPr id="5320" name="Oval 50"/>
                      <p:cNvSpPr>
                        <a:spLocks noChangeArrowheads="1"/>
                      </p:cNvSpPr>
                      <p:nvPr/>
                    </p:nvSpPr>
                    <p:spPr bwMode="auto">
                      <a:xfrm rot="3245416">
                        <a:off x="1954" y="3249"/>
                        <a:ext cx="144" cy="336"/>
                      </a:xfrm>
                      <a:prstGeom prst="ellipse">
                        <a:avLst/>
                      </a:prstGeom>
                      <a:solidFill>
                        <a:srgbClr val="FFFF99"/>
                      </a:solidFill>
                      <a:ln w="9525">
                        <a:solidFill>
                          <a:srgbClr val="CC9900"/>
                        </a:solidFill>
                        <a:round/>
                        <a:headEnd/>
                        <a:tailEnd/>
                      </a:ln>
                    </p:spPr>
                    <p:txBody>
                      <a:bodyPr wrap="none" anchor="ctr"/>
                      <a:lstStyle/>
                      <a:p>
                        <a:endParaRPr lang="he-IL"/>
                      </a:p>
                    </p:txBody>
                  </p:sp>
                  <p:sp>
                    <p:nvSpPr>
                      <p:cNvPr id="5321" name="Oval 51"/>
                      <p:cNvSpPr>
                        <a:spLocks noChangeArrowheads="1"/>
                      </p:cNvSpPr>
                      <p:nvPr/>
                    </p:nvSpPr>
                    <p:spPr bwMode="auto">
                      <a:xfrm rot="1737011">
                        <a:off x="2038" y="3266"/>
                        <a:ext cx="144" cy="319"/>
                      </a:xfrm>
                      <a:prstGeom prst="ellipse">
                        <a:avLst/>
                      </a:prstGeom>
                      <a:solidFill>
                        <a:srgbClr val="FFFF99"/>
                      </a:solidFill>
                      <a:ln w="9525">
                        <a:solidFill>
                          <a:srgbClr val="CC9900"/>
                        </a:solidFill>
                        <a:round/>
                        <a:headEnd/>
                        <a:tailEnd/>
                      </a:ln>
                    </p:spPr>
                    <p:txBody>
                      <a:bodyPr wrap="none" anchor="ctr"/>
                      <a:lstStyle/>
                      <a:p>
                        <a:endParaRPr lang="he-IL"/>
                      </a:p>
                    </p:txBody>
                  </p:sp>
                </p:grpSp>
                <p:grpSp>
                  <p:nvGrpSpPr>
                    <p:cNvPr id="23" name="Group 52"/>
                    <p:cNvGrpSpPr>
                      <a:grpSpLocks/>
                    </p:cNvGrpSpPr>
                    <p:nvPr/>
                  </p:nvGrpSpPr>
                  <p:grpSpPr bwMode="auto">
                    <a:xfrm flipH="1">
                      <a:off x="2151" y="3270"/>
                      <a:ext cx="336" cy="319"/>
                      <a:chOff x="1858" y="3266"/>
                      <a:chExt cx="336" cy="319"/>
                    </a:xfrm>
                  </p:grpSpPr>
                  <p:sp>
                    <p:nvSpPr>
                      <p:cNvPr id="5318" name="Oval 53"/>
                      <p:cNvSpPr>
                        <a:spLocks noChangeArrowheads="1"/>
                      </p:cNvSpPr>
                      <p:nvPr/>
                    </p:nvSpPr>
                    <p:spPr bwMode="auto">
                      <a:xfrm rot="3245416">
                        <a:off x="1954" y="3249"/>
                        <a:ext cx="144" cy="336"/>
                      </a:xfrm>
                      <a:prstGeom prst="ellipse">
                        <a:avLst/>
                      </a:prstGeom>
                      <a:solidFill>
                        <a:srgbClr val="FFFF99"/>
                      </a:solidFill>
                      <a:ln w="9525">
                        <a:solidFill>
                          <a:srgbClr val="CC9900"/>
                        </a:solidFill>
                        <a:round/>
                        <a:headEnd/>
                        <a:tailEnd/>
                      </a:ln>
                    </p:spPr>
                    <p:txBody>
                      <a:bodyPr wrap="none" anchor="ctr"/>
                      <a:lstStyle/>
                      <a:p>
                        <a:endParaRPr lang="he-IL"/>
                      </a:p>
                    </p:txBody>
                  </p:sp>
                  <p:sp>
                    <p:nvSpPr>
                      <p:cNvPr id="5319" name="Oval 54"/>
                      <p:cNvSpPr>
                        <a:spLocks noChangeArrowheads="1"/>
                      </p:cNvSpPr>
                      <p:nvPr/>
                    </p:nvSpPr>
                    <p:spPr bwMode="auto">
                      <a:xfrm rot="1737011">
                        <a:off x="2038" y="3266"/>
                        <a:ext cx="144" cy="319"/>
                      </a:xfrm>
                      <a:prstGeom prst="ellipse">
                        <a:avLst/>
                      </a:prstGeom>
                      <a:solidFill>
                        <a:srgbClr val="FFFF99"/>
                      </a:solidFill>
                      <a:ln w="9525">
                        <a:solidFill>
                          <a:srgbClr val="CC9900"/>
                        </a:solidFill>
                        <a:round/>
                        <a:headEnd/>
                        <a:tailEnd/>
                      </a:ln>
                    </p:spPr>
                    <p:txBody>
                      <a:bodyPr wrap="none" anchor="ctr"/>
                      <a:lstStyle/>
                      <a:p>
                        <a:endParaRPr lang="he-IL"/>
                      </a:p>
                    </p:txBody>
                  </p:sp>
                </p:grpSp>
                <p:grpSp>
                  <p:nvGrpSpPr>
                    <p:cNvPr id="24" name="Group 55"/>
                    <p:cNvGrpSpPr>
                      <a:grpSpLocks/>
                    </p:cNvGrpSpPr>
                    <p:nvPr/>
                  </p:nvGrpSpPr>
                  <p:grpSpPr bwMode="auto">
                    <a:xfrm>
                      <a:off x="1984" y="2067"/>
                      <a:ext cx="368" cy="1493"/>
                      <a:chOff x="1984" y="2064"/>
                      <a:chExt cx="368" cy="1493"/>
                    </a:xfrm>
                  </p:grpSpPr>
                  <p:sp>
                    <p:nvSpPr>
                      <p:cNvPr id="5308" name="Oval 56"/>
                      <p:cNvSpPr>
                        <a:spLocks noChangeArrowheads="1"/>
                      </p:cNvSpPr>
                      <p:nvPr/>
                    </p:nvSpPr>
                    <p:spPr bwMode="auto">
                      <a:xfrm rot="-2610">
                        <a:off x="1984" y="2064"/>
                        <a:ext cx="368" cy="953"/>
                      </a:xfrm>
                      <a:prstGeom prst="ellipse">
                        <a:avLst/>
                      </a:prstGeom>
                      <a:solidFill>
                        <a:srgbClr val="FFFF99"/>
                      </a:solidFill>
                      <a:ln w="9525">
                        <a:solidFill>
                          <a:srgbClr val="CC9900"/>
                        </a:solidFill>
                        <a:round/>
                        <a:headEnd/>
                        <a:tailEnd/>
                      </a:ln>
                    </p:spPr>
                    <p:txBody>
                      <a:bodyPr wrap="none" anchor="ctr"/>
                      <a:lstStyle/>
                      <a:p>
                        <a:endParaRPr lang="he-IL"/>
                      </a:p>
                    </p:txBody>
                  </p:sp>
                  <p:sp>
                    <p:nvSpPr>
                      <p:cNvPr id="5309" name="Oval 57"/>
                      <p:cNvSpPr>
                        <a:spLocks noChangeArrowheads="1"/>
                      </p:cNvSpPr>
                      <p:nvPr/>
                    </p:nvSpPr>
                    <p:spPr bwMode="auto">
                      <a:xfrm rot="5400000">
                        <a:off x="2095" y="2599"/>
                        <a:ext cx="144" cy="322"/>
                      </a:xfrm>
                      <a:prstGeom prst="ellipse">
                        <a:avLst/>
                      </a:prstGeom>
                      <a:solidFill>
                        <a:srgbClr val="FFFF99">
                          <a:alpha val="49019"/>
                        </a:srgbClr>
                      </a:solidFill>
                      <a:ln w="9525">
                        <a:solidFill>
                          <a:srgbClr val="CC9900"/>
                        </a:solidFill>
                        <a:round/>
                        <a:headEnd/>
                        <a:tailEnd/>
                      </a:ln>
                    </p:spPr>
                    <p:txBody>
                      <a:bodyPr wrap="none" anchor="ctr"/>
                      <a:lstStyle/>
                      <a:p>
                        <a:endParaRPr lang="he-IL"/>
                      </a:p>
                    </p:txBody>
                  </p:sp>
                  <p:grpSp>
                    <p:nvGrpSpPr>
                      <p:cNvPr id="25" name="Group 58"/>
                      <p:cNvGrpSpPr>
                        <a:grpSpLocks/>
                      </p:cNvGrpSpPr>
                      <p:nvPr/>
                    </p:nvGrpSpPr>
                    <p:grpSpPr bwMode="auto">
                      <a:xfrm>
                        <a:off x="2006" y="2738"/>
                        <a:ext cx="325" cy="819"/>
                        <a:chOff x="1964" y="2760"/>
                        <a:chExt cx="325" cy="756"/>
                      </a:xfrm>
                    </p:grpSpPr>
                    <p:sp>
                      <p:nvSpPr>
                        <p:cNvPr id="5311" name="AutoShape 59"/>
                        <p:cNvSpPr>
                          <a:spLocks noChangeArrowheads="1"/>
                        </p:cNvSpPr>
                        <p:nvPr/>
                      </p:nvSpPr>
                      <p:spPr bwMode="auto">
                        <a:xfrm rot="-2610">
                          <a:off x="1964" y="2760"/>
                          <a:ext cx="325" cy="1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60 w 21600"/>
                            <a:gd name="T13" fmla="*/ 1980 h 21600"/>
                            <a:gd name="T14" fmla="*/ 19540 w 21600"/>
                            <a:gd name="T15" fmla="*/ 19620 h 21600"/>
                          </a:gdLst>
                          <a:ahLst/>
                          <a:cxnLst>
                            <a:cxn ang="T8">
                              <a:pos x="T0" y="T1"/>
                            </a:cxn>
                            <a:cxn ang="T9">
                              <a:pos x="T2" y="T3"/>
                            </a:cxn>
                            <a:cxn ang="T10">
                              <a:pos x="T4" y="T5"/>
                            </a:cxn>
                            <a:cxn ang="T11">
                              <a:pos x="T6" y="T7"/>
                            </a:cxn>
                          </a:cxnLst>
                          <a:rect l="T12" t="T13" r="T14" b="T15"/>
                          <a:pathLst>
                            <a:path w="21600" h="21600">
                              <a:moveTo>
                                <a:pt x="0" y="0"/>
                              </a:moveTo>
                              <a:lnTo>
                                <a:pt x="456" y="21600"/>
                              </a:lnTo>
                              <a:lnTo>
                                <a:pt x="21144" y="21600"/>
                              </a:lnTo>
                              <a:lnTo>
                                <a:pt x="21600" y="0"/>
                              </a:lnTo>
                              <a:lnTo>
                                <a:pt x="0" y="0"/>
                              </a:lnTo>
                              <a:close/>
                            </a:path>
                          </a:pathLst>
                        </a:custGeom>
                        <a:solidFill>
                          <a:srgbClr val="FFFF99"/>
                        </a:solidFill>
                        <a:ln w="9525">
                          <a:solidFill>
                            <a:srgbClr val="CC9900"/>
                          </a:solidFill>
                          <a:miter lim="800000"/>
                          <a:headEnd/>
                          <a:tailEnd/>
                        </a:ln>
                      </p:spPr>
                      <p:txBody>
                        <a:bodyPr wrap="none" anchor="ctr"/>
                        <a:lstStyle/>
                        <a:p>
                          <a:endParaRPr lang="he-IL"/>
                        </a:p>
                      </p:txBody>
                    </p:sp>
                    <p:sp>
                      <p:nvSpPr>
                        <p:cNvPr id="5312" name="AutoShape 60"/>
                        <p:cNvSpPr>
                          <a:spLocks noChangeArrowheads="1"/>
                        </p:cNvSpPr>
                        <p:nvPr/>
                      </p:nvSpPr>
                      <p:spPr bwMode="auto">
                        <a:xfrm rot="-2610">
                          <a:off x="1971" y="2879"/>
                          <a:ext cx="311"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223 w 21600"/>
                            <a:gd name="T13" fmla="*/ 2250 h 21600"/>
                            <a:gd name="T14" fmla="*/ 19377 w 21600"/>
                            <a:gd name="T15" fmla="*/ 19350 h 21600"/>
                          </a:gdLst>
                          <a:ahLst/>
                          <a:cxnLst>
                            <a:cxn ang="T8">
                              <a:pos x="T0" y="T1"/>
                            </a:cxn>
                            <a:cxn ang="T9">
                              <a:pos x="T2" y="T3"/>
                            </a:cxn>
                            <a:cxn ang="T10">
                              <a:pos x="T4" y="T5"/>
                            </a:cxn>
                            <a:cxn ang="T11">
                              <a:pos x="T6" y="T7"/>
                            </a:cxn>
                          </a:cxnLst>
                          <a:rect l="T12" t="T13" r="T14" b="T15"/>
                          <a:pathLst>
                            <a:path w="21600" h="21600">
                              <a:moveTo>
                                <a:pt x="0" y="0"/>
                              </a:moveTo>
                              <a:lnTo>
                                <a:pt x="781" y="21600"/>
                              </a:lnTo>
                              <a:lnTo>
                                <a:pt x="20819" y="21600"/>
                              </a:lnTo>
                              <a:lnTo>
                                <a:pt x="21600" y="0"/>
                              </a:lnTo>
                              <a:lnTo>
                                <a:pt x="0" y="0"/>
                              </a:lnTo>
                              <a:close/>
                            </a:path>
                          </a:pathLst>
                        </a:custGeom>
                        <a:solidFill>
                          <a:srgbClr val="FFFF99"/>
                        </a:solidFill>
                        <a:ln w="9525">
                          <a:solidFill>
                            <a:srgbClr val="CC9900"/>
                          </a:solidFill>
                          <a:miter lim="800000"/>
                          <a:headEnd/>
                          <a:tailEnd/>
                        </a:ln>
                      </p:spPr>
                      <p:txBody>
                        <a:bodyPr wrap="none" anchor="ctr"/>
                        <a:lstStyle/>
                        <a:p>
                          <a:endParaRPr lang="he-IL"/>
                        </a:p>
                      </p:txBody>
                    </p:sp>
                    <p:sp>
                      <p:nvSpPr>
                        <p:cNvPr id="5313" name="AutoShape 61"/>
                        <p:cNvSpPr>
                          <a:spLocks noChangeArrowheads="1"/>
                        </p:cNvSpPr>
                        <p:nvPr/>
                      </p:nvSpPr>
                      <p:spPr bwMode="auto">
                        <a:xfrm rot="-2610">
                          <a:off x="1983" y="2975"/>
                          <a:ext cx="288" cy="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475 w 21600"/>
                            <a:gd name="T13" fmla="*/ 2455 h 21600"/>
                            <a:gd name="T14" fmla="*/ 19125 w 21600"/>
                            <a:gd name="T15" fmla="*/ 19145 h 21600"/>
                          </a:gdLst>
                          <a:ahLst/>
                          <a:cxnLst>
                            <a:cxn ang="T8">
                              <a:pos x="T0" y="T1"/>
                            </a:cxn>
                            <a:cxn ang="T9">
                              <a:pos x="T2" y="T3"/>
                            </a:cxn>
                            <a:cxn ang="T10">
                              <a:pos x="T4" y="T5"/>
                            </a:cxn>
                            <a:cxn ang="T11">
                              <a:pos x="T6" y="T7"/>
                            </a:cxn>
                          </a:cxnLst>
                          <a:rect l="T12" t="T13" r="T14" b="T15"/>
                          <a:pathLst>
                            <a:path w="21600" h="21600">
                              <a:moveTo>
                                <a:pt x="0" y="0"/>
                              </a:moveTo>
                              <a:lnTo>
                                <a:pt x="1306" y="21600"/>
                              </a:lnTo>
                              <a:lnTo>
                                <a:pt x="20294" y="21600"/>
                              </a:lnTo>
                              <a:lnTo>
                                <a:pt x="21600" y="0"/>
                              </a:lnTo>
                              <a:lnTo>
                                <a:pt x="0" y="0"/>
                              </a:lnTo>
                              <a:close/>
                            </a:path>
                          </a:pathLst>
                        </a:custGeom>
                        <a:solidFill>
                          <a:srgbClr val="FFFF99"/>
                        </a:solidFill>
                        <a:ln w="9525">
                          <a:solidFill>
                            <a:srgbClr val="CC9900"/>
                          </a:solidFill>
                          <a:miter lim="800000"/>
                          <a:headEnd/>
                          <a:tailEnd/>
                        </a:ln>
                      </p:spPr>
                      <p:txBody>
                        <a:bodyPr wrap="none" anchor="ctr"/>
                        <a:lstStyle/>
                        <a:p>
                          <a:endParaRPr lang="he-IL"/>
                        </a:p>
                      </p:txBody>
                    </p:sp>
                    <p:sp>
                      <p:nvSpPr>
                        <p:cNvPr id="5314" name="AutoShape 62"/>
                        <p:cNvSpPr>
                          <a:spLocks noChangeArrowheads="1"/>
                        </p:cNvSpPr>
                        <p:nvPr/>
                      </p:nvSpPr>
                      <p:spPr bwMode="auto">
                        <a:xfrm rot="-2610">
                          <a:off x="2001" y="3061"/>
                          <a:ext cx="252"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57 w 21600"/>
                            <a:gd name="T13" fmla="*/ 2700 h 21600"/>
                            <a:gd name="T14" fmla="*/ 18943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16" y="21600"/>
                              </a:lnTo>
                              <a:lnTo>
                                <a:pt x="19884" y="21600"/>
                              </a:lnTo>
                              <a:lnTo>
                                <a:pt x="21600" y="0"/>
                              </a:lnTo>
                              <a:lnTo>
                                <a:pt x="0" y="0"/>
                              </a:lnTo>
                              <a:close/>
                            </a:path>
                          </a:pathLst>
                        </a:custGeom>
                        <a:solidFill>
                          <a:srgbClr val="FFFF99"/>
                        </a:solidFill>
                        <a:ln w="9525">
                          <a:solidFill>
                            <a:srgbClr val="CC9900"/>
                          </a:solidFill>
                          <a:miter lim="800000"/>
                          <a:headEnd/>
                          <a:tailEnd/>
                        </a:ln>
                      </p:spPr>
                      <p:txBody>
                        <a:bodyPr wrap="none" anchor="ctr"/>
                        <a:lstStyle/>
                        <a:p>
                          <a:endParaRPr lang="he-IL"/>
                        </a:p>
                      </p:txBody>
                    </p:sp>
                    <p:sp>
                      <p:nvSpPr>
                        <p:cNvPr id="5315" name="AutoShape 63"/>
                        <p:cNvSpPr>
                          <a:spLocks noChangeArrowheads="1"/>
                        </p:cNvSpPr>
                        <p:nvPr/>
                      </p:nvSpPr>
                      <p:spPr bwMode="auto">
                        <a:xfrm rot="-2610">
                          <a:off x="2021" y="3132"/>
                          <a:ext cx="213"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44 w 21600"/>
                            <a:gd name="T13" fmla="*/ 3000 h 21600"/>
                            <a:gd name="T14" fmla="*/ 18456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602" y="21600"/>
                              </a:lnTo>
                              <a:lnTo>
                                <a:pt x="18998" y="21600"/>
                              </a:lnTo>
                              <a:lnTo>
                                <a:pt x="21600" y="0"/>
                              </a:lnTo>
                              <a:lnTo>
                                <a:pt x="0" y="0"/>
                              </a:lnTo>
                              <a:close/>
                            </a:path>
                          </a:pathLst>
                        </a:custGeom>
                        <a:solidFill>
                          <a:srgbClr val="FFFF99"/>
                        </a:solidFill>
                        <a:ln w="9525">
                          <a:solidFill>
                            <a:srgbClr val="CC9900"/>
                          </a:solidFill>
                          <a:miter lim="800000"/>
                          <a:headEnd/>
                          <a:tailEnd/>
                        </a:ln>
                      </p:spPr>
                      <p:txBody>
                        <a:bodyPr wrap="none" anchor="ctr"/>
                        <a:lstStyle/>
                        <a:p>
                          <a:endParaRPr lang="he-IL"/>
                        </a:p>
                      </p:txBody>
                    </p:sp>
                    <p:sp>
                      <p:nvSpPr>
                        <p:cNvPr id="5316" name="AutoShape 64"/>
                        <p:cNvSpPr>
                          <a:spLocks noChangeArrowheads="1"/>
                        </p:cNvSpPr>
                        <p:nvPr/>
                      </p:nvSpPr>
                      <p:spPr bwMode="auto">
                        <a:xfrm rot="-2610">
                          <a:off x="2050" y="3204"/>
                          <a:ext cx="157"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15 w 21600"/>
                            <a:gd name="T13" fmla="*/ 3600 h 21600"/>
                            <a:gd name="T14" fmla="*/ 17885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891" y="21600"/>
                              </a:lnTo>
                              <a:lnTo>
                                <a:pt x="17709" y="21600"/>
                              </a:lnTo>
                              <a:lnTo>
                                <a:pt x="21600" y="0"/>
                              </a:lnTo>
                              <a:lnTo>
                                <a:pt x="0" y="0"/>
                              </a:lnTo>
                              <a:close/>
                            </a:path>
                          </a:pathLst>
                        </a:custGeom>
                        <a:solidFill>
                          <a:srgbClr val="FFFF99"/>
                        </a:solidFill>
                        <a:ln w="9525">
                          <a:solidFill>
                            <a:srgbClr val="CC9900"/>
                          </a:solidFill>
                          <a:miter lim="800000"/>
                          <a:headEnd/>
                          <a:tailEnd/>
                        </a:ln>
                      </p:spPr>
                      <p:txBody>
                        <a:bodyPr wrap="none" anchor="ctr"/>
                        <a:lstStyle/>
                        <a:p>
                          <a:endParaRPr lang="he-IL"/>
                        </a:p>
                      </p:txBody>
                    </p:sp>
                    <p:sp>
                      <p:nvSpPr>
                        <p:cNvPr id="5317" name="AutoShape 65"/>
                        <p:cNvSpPr>
                          <a:spLocks noChangeArrowheads="1"/>
                        </p:cNvSpPr>
                        <p:nvPr/>
                      </p:nvSpPr>
                      <p:spPr bwMode="auto">
                        <a:xfrm flipV="1">
                          <a:off x="2080" y="3276"/>
                          <a:ext cx="96" cy="240"/>
                        </a:xfrm>
                        <a:prstGeom prst="triangle">
                          <a:avLst>
                            <a:gd name="adj" fmla="val 50000"/>
                          </a:avLst>
                        </a:prstGeom>
                        <a:solidFill>
                          <a:srgbClr val="FFFF99"/>
                        </a:solidFill>
                        <a:ln w="9525">
                          <a:solidFill>
                            <a:srgbClr val="CC9900"/>
                          </a:solidFill>
                          <a:miter lim="800000"/>
                          <a:headEnd/>
                          <a:tailEnd/>
                        </a:ln>
                      </p:spPr>
                      <p:txBody>
                        <a:bodyPr wrap="none" anchor="ctr"/>
                        <a:lstStyle/>
                        <a:p>
                          <a:endParaRPr lang="he-IL"/>
                        </a:p>
                      </p:txBody>
                    </p:sp>
                  </p:grpSp>
                </p:grpSp>
              </p:grpSp>
            </p:grpSp>
            <p:grpSp>
              <p:nvGrpSpPr>
                <p:cNvPr id="26" name="Group 66"/>
                <p:cNvGrpSpPr>
                  <a:grpSpLocks/>
                </p:cNvGrpSpPr>
                <p:nvPr/>
              </p:nvGrpSpPr>
              <p:grpSpPr bwMode="auto">
                <a:xfrm rot="-5400000">
                  <a:off x="3351" y="1602"/>
                  <a:ext cx="22" cy="399"/>
                  <a:chOff x="2146" y="1750"/>
                  <a:chExt cx="39" cy="771"/>
                </a:xfrm>
              </p:grpSpPr>
              <p:sp>
                <p:nvSpPr>
                  <p:cNvPr id="5300" name="Oval 67"/>
                  <p:cNvSpPr>
                    <a:spLocks noChangeArrowheads="1"/>
                  </p:cNvSpPr>
                  <p:nvPr/>
                </p:nvSpPr>
                <p:spPr bwMode="auto">
                  <a:xfrm rot="-2610">
                    <a:off x="2146" y="1750"/>
                    <a:ext cx="39" cy="771"/>
                  </a:xfrm>
                  <a:prstGeom prst="ellipse">
                    <a:avLst/>
                  </a:prstGeom>
                  <a:solidFill>
                    <a:srgbClr val="FFFF99"/>
                  </a:solidFill>
                  <a:ln w="9525">
                    <a:solidFill>
                      <a:srgbClr val="CC9900"/>
                    </a:solidFill>
                    <a:round/>
                    <a:headEnd/>
                    <a:tailEnd/>
                  </a:ln>
                </p:spPr>
                <p:txBody>
                  <a:bodyPr wrap="none" anchor="ctr"/>
                  <a:lstStyle/>
                  <a:p>
                    <a:endParaRPr lang="he-IL"/>
                  </a:p>
                </p:txBody>
              </p:sp>
              <p:sp>
                <p:nvSpPr>
                  <p:cNvPr id="5301" name="Line 68"/>
                  <p:cNvSpPr>
                    <a:spLocks noChangeShapeType="1"/>
                  </p:cNvSpPr>
                  <p:nvPr/>
                </p:nvSpPr>
                <p:spPr bwMode="auto">
                  <a:xfrm rot="21597390" flipV="1">
                    <a:off x="2166" y="1750"/>
                    <a:ext cx="1" cy="771"/>
                  </a:xfrm>
                  <a:prstGeom prst="line">
                    <a:avLst/>
                  </a:prstGeom>
                  <a:noFill/>
                  <a:ln w="9525">
                    <a:solidFill>
                      <a:srgbClr val="CC9900"/>
                    </a:solidFill>
                    <a:round/>
                    <a:headEnd/>
                    <a:tailEnd/>
                  </a:ln>
                </p:spPr>
                <p:txBody>
                  <a:bodyPr wrap="none" anchor="ctr"/>
                  <a:lstStyle/>
                  <a:p>
                    <a:endParaRPr lang="he-IL"/>
                  </a:p>
                </p:txBody>
              </p:sp>
            </p:grpSp>
            <p:sp>
              <p:nvSpPr>
                <p:cNvPr id="5274" name="AutoShape 69"/>
                <p:cNvSpPr>
                  <a:spLocks noChangeArrowheads="1"/>
                </p:cNvSpPr>
                <p:nvPr/>
              </p:nvSpPr>
              <p:spPr bwMode="auto">
                <a:xfrm rot="-512721">
                  <a:off x="3373" y="1283"/>
                  <a:ext cx="56" cy="30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86 w 21600"/>
                    <a:gd name="T13" fmla="*/ 3006 h 21600"/>
                    <a:gd name="T14" fmla="*/ 18514 w 21600"/>
                    <a:gd name="T15" fmla="*/ 18594 h 21600"/>
                  </a:gdLst>
                  <a:ahLst/>
                  <a:cxnLst>
                    <a:cxn ang="T8">
                      <a:pos x="T0" y="T1"/>
                    </a:cxn>
                    <a:cxn ang="T9">
                      <a:pos x="T2" y="T3"/>
                    </a:cxn>
                    <a:cxn ang="T10">
                      <a:pos x="T4" y="T5"/>
                    </a:cxn>
                    <a:cxn ang="T11">
                      <a:pos x="T6" y="T7"/>
                    </a:cxn>
                  </a:cxnLst>
                  <a:rect l="T12" t="T13" r="T14" b="T15"/>
                  <a:pathLst>
                    <a:path w="21600" h="21600">
                      <a:moveTo>
                        <a:pt x="0" y="0"/>
                      </a:moveTo>
                      <a:lnTo>
                        <a:pt x="2430" y="21600"/>
                      </a:lnTo>
                      <a:lnTo>
                        <a:pt x="19170" y="21600"/>
                      </a:lnTo>
                      <a:lnTo>
                        <a:pt x="21600" y="0"/>
                      </a:lnTo>
                      <a:lnTo>
                        <a:pt x="0" y="0"/>
                      </a:lnTo>
                      <a:close/>
                    </a:path>
                  </a:pathLst>
                </a:custGeom>
                <a:solidFill>
                  <a:srgbClr val="0000FF"/>
                </a:solidFill>
                <a:ln w="9525">
                  <a:solidFill>
                    <a:srgbClr val="CC9900"/>
                  </a:solidFill>
                  <a:miter lim="800000"/>
                  <a:headEnd/>
                  <a:tailEnd/>
                </a:ln>
              </p:spPr>
              <p:txBody>
                <a:bodyPr wrap="none" anchor="ctr"/>
                <a:lstStyle/>
                <a:p>
                  <a:endParaRPr lang="he-IL"/>
                </a:p>
              </p:txBody>
            </p:sp>
            <p:sp>
              <p:nvSpPr>
                <p:cNvPr id="5275" name="AutoShape 70"/>
                <p:cNvSpPr>
                  <a:spLocks noChangeArrowheads="1"/>
                </p:cNvSpPr>
                <p:nvPr/>
              </p:nvSpPr>
              <p:spPr bwMode="auto">
                <a:xfrm rot="11312722" flipH="1">
                  <a:off x="3376" y="1999"/>
                  <a:ext cx="56" cy="30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86 w 21600"/>
                    <a:gd name="T13" fmla="*/ 3006 h 21600"/>
                    <a:gd name="T14" fmla="*/ 18514 w 21600"/>
                    <a:gd name="T15" fmla="*/ 18594 h 21600"/>
                  </a:gdLst>
                  <a:ahLst/>
                  <a:cxnLst>
                    <a:cxn ang="T8">
                      <a:pos x="T0" y="T1"/>
                    </a:cxn>
                    <a:cxn ang="T9">
                      <a:pos x="T2" y="T3"/>
                    </a:cxn>
                    <a:cxn ang="T10">
                      <a:pos x="T4" y="T5"/>
                    </a:cxn>
                    <a:cxn ang="T11">
                      <a:pos x="T6" y="T7"/>
                    </a:cxn>
                  </a:cxnLst>
                  <a:rect l="T12" t="T13" r="T14" b="T15"/>
                  <a:pathLst>
                    <a:path w="21600" h="21600">
                      <a:moveTo>
                        <a:pt x="0" y="0"/>
                      </a:moveTo>
                      <a:lnTo>
                        <a:pt x="2430" y="21600"/>
                      </a:lnTo>
                      <a:lnTo>
                        <a:pt x="19170" y="21600"/>
                      </a:lnTo>
                      <a:lnTo>
                        <a:pt x="21600" y="0"/>
                      </a:lnTo>
                      <a:lnTo>
                        <a:pt x="0" y="0"/>
                      </a:lnTo>
                      <a:close/>
                    </a:path>
                  </a:pathLst>
                </a:custGeom>
                <a:solidFill>
                  <a:srgbClr val="0000FF"/>
                </a:solidFill>
                <a:ln w="9525">
                  <a:solidFill>
                    <a:srgbClr val="CC9900"/>
                  </a:solidFill>
                  <a:miter lim="800000"/>
                  <a:headEnd/>
                  <a:tailEnd/>
                </a:ln>
              </p:spPr>
              <p:txBody>
                <a:bodyPr wrap="none" anchor="ctr"/>
                <a:lstStyle/>
                <a:p>
                  <a:endParaRPr lang="he-IL"/>
                </a:p>
              </p:txBody>
            </p:sp>
            <p:sp>
              <p:nvSpPr>
                <p:cNvPr id="5276" name="AutoShape 71"/>
                <p:cNvSpPr>
                  <a:spLocks noChangeArrowheads="1"/>
                </p:cNvSpPr>
                <p:nvPr/>
              </p:nvSpPr>
              <p:spPr bwMode="auto">
                <a:xfrm rot="-5400000">
                  <a:off x="3171" y="1062"/>
                  <a:ext cx="51" cy="4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12 w 21600"/>
                    <a:gd name="T13" fmla="*/ 3881 h 21600"/>
                    <a:gd name="T14" fmla="*/ 17788 w 21600"/>
                    <a:gd name="T15" fmla="*/ 17719 h 21600"/>
                  </a:gdLst>
                  <a:ahLst/>
                  <a:cxnLst>
                    <a:cxn ang="T8">
                      <a:pos x="T0" y="T1"/>
                    </a:cxn>
                    <a:cxn ang="T9">
                      <a:pos x="T2" y="T3"/>
                    </a:cxn>
                    <a:cxn ang="T10">
                      <a:pos x="T4" y="T5"/>
                    </a:cxn>
                    <a:cxn ang="T11">
                      <a:pos x="T6" y="T7"/>
                    </a:cxn>
                  </a:cxnLst>
                  <a:rect l="T12" t="T13" r="T14" b="T15"/>
                  <a:pathLst>
                    <a:path w="21600" h="21600">
                      <a:moveTo>
                        <a:pt x="0" y="0"/>
                      </a:moveTo>
                      <a:lnTo>
                        <a:pt x="4161" y="21600"/>
                      </a:lnTo>
                      <a:lnTo>
                        <a:pt x="17439" y="21600"/>
                      </a:lnTo>
                      <a:lnTo>
                        <a:pt x="21600" y="0"/>
                      </a:lnTo>
                      <a:lnTo>
                        <a:pt x="0" y="0"/>
                      </a:lnTo>
                      <a:close/>
                    </a:path>
                  </a:pathLst>
                </a:custGeom>
                <a:solidFill>
                  <a:srgbClr val="0000FF"/>
                </a:solidFill>
                <a:ln w="9525">
                  <a:solidFill>
                    <a:srgbClr val="CC9900"/>
                  </a:solidFill>
                  <a:miter lim="800000"/>
                  <a:headEnd/>
                  <a:tailEnd/>
                </a:ln>
              </p:spPr>
              <p:txBody>
                <a:bodyPr wrap="none" anchor="ctr"/>
                <a:lstStyle/>
                <a:p>
                  <a:endParaRPr lang="he-IL"/>
                </a:p>
              </p:txBody>
            </p:sp>
            <p:sp>
              <p:nvSpPr>
                <p:cNvPr id="5277" name="AutoShape 72"/>
                <p:cNvSpPr>
                  <a:spLocks noChangeArrowheads="1"/>
                </p:cNvSpPr>
                <p:nvPr/>
              </p:nvSpPr>
              <p:spPr bwMode="auto">
                <a:xfrm rot="16200000" flipH="1">
                  <a:off x="3179" y="2077"/>
                  <a:ext cx="50" cy="4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88 w 21600"/>
                    <a:gd name="T13" fmla="*/ 3881 h 21600"/>
                    <a:gd name="T14" fmla="*/ 17712 w 21600"/>
                    <a:gd name="T15" fmla="*/ 17719 h 21600"/>
                  </a:gdLst>
                  <a:ahLst/>
                  <a:cxnLst>
                    <a:cxn ang="T8">
                      <a:pos x="T0" y="T1"/>
                    </a:cxn>
                    <a:cxn ang="T9">
                      <a:pos x="T2" y="T3"/>
                    </a:cxn>
                    <a:cxn ang="T10">
                      <a:pos x="T4" y="T5"/>
                    </a:cxn>
                    <a:cxn ang="T11">
                      <a:pos x="T6" y="T7"/>
                    </a:cxn>
                  </a:cxnLst>
                  <a:rect l="T12" t="T13" r="T14" b="T15"/>
                  <a:pathLst>
                    <a:path w="21600" h="21600">
                      <a:moveTo>
                        <a:pt x="0" y="0"/>
                      </a:moveTo>
                      <a:lnTo>
                        <a:pt x="4161" y="21600"/>
                      </a:lnTo>
                      <a:lnTo>
                        <a:pt x="17439" y="21600"/>
                      </a:lnTo>
                      <a:lnTo>
                        <a:pt x="21600" y="0"/>
                      </a:lnTo>
                      <a:lnTo>
                        <a:pt x="0" y="0"/>
                      </a:lnTo>
                      <a:close/>
                    </a:path>
                  </a:pathLst>
                </a:custGeom>
                <a:solidFill>
                  <a:srgbClr val="0000FF"/>
                </a:solidFill>
                <a:ln w="9525">
                  <a:solidFill>
                    <a:srgbClr val="CC9900"/>
                  </a:solidFill>
                  <a:miter lim="800000"/>
                  <a:headEnd/>
                  <a:tailEnd/>
                </a:ln>
              </p:spPr>
              <p:txBody>
                <a:bodyPr wrap="none" anchor="ctr"/>
                <a:lstStyle/>
                <a:p>
                  <a:endParaRPr lang="he-IL"/>
                </a:p>
              </p:txBody>
            </p:sp>
            <p:sp>
              <p:nvSpPr>
                <p:cNvPr id="5278" name="AutoShape 73"/>
                <p:cNvSpPr>
                  <a:spLocks noChangeArrowheads="1"/>
                </p:cNvSpPr>
                <p:nvPr/>
              </p:nvSpPr>
              <p:spPr bwMode="auto">
                <a:xfrm rot="-4567354">
                  <a:off x="2971" y="1425"/>
                  <a:ext cx="30" cy="578"/>
                </a:xfrm>
                <a:prstGeom prst="moon">
                  <a:avLst>
                    <a:gd name="adj" fmla="val 50000"/>
                  </a:avLst>
                </a:prstGeom>
                <a:solidFill>
                  <a:srgbClr val="FFFF99"/>
                </a:solidFill>
                <a:ln w="9525">
                  <a:solidFill>
                    <a:srgbClr val="CC9900"/>
                  </a:solidFill>
                  <a:miter lim="800000"/>
                  <a:headEnd/>
                  <a:tailEnd/>
                </a:ln>
              </p:spPr>
              <p:txBody>
                <a:bodyPr wrap="none" anchor="ctr"/>
                <a:lstStyle/>
                <a:p>
                  <a:endParaRPr lang="he-IL"/>
                </a:p>
              </p:txBody>
            </p:sp>
            <p:sp>
              <p:nvSpPr>
                <p:cNvPr id="5279" name="AutoShape 74"/>
                <p:cNvSpPr>
                  <a:spLocks noChangeArrowheads="1"/>
                </p:cNvSpPr>
                <p:nvPr/>
              </p:nvSpPr>
              <p:spPr bwMode="auto">
                <a:xfrm rot="-4750887">
                  <a:off x="3280" y="1739"/>
                  <a:ext cx="28" cy="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943 w 21600"/>
                    <a:gd name="T13" fmla="*/ 6912 h 21600"/>
                    <a:gd name="T14" fmla="*/ 14657 w 21600"/>
                    <a:gd name="T15" fmla="*/ 14688 h 21600"/>
                  </a:gdLst>
                  <a:ahLst/>
                  <a:cxnLst>
                    <a:cxn ang="T8">
                      <a:pos x="T0" y="T1"/>
                    </a:cxn>
                    <a:cxn ang="T9">
                      <a:pos x="T2" y="T3"/>
                    </a:cxn>
                    <a:cxn ang="T10">
                      <a:pos x="T4" y="T5"/>
                    </a:cxn>
                    <a:cxn ang="T11">
                      <a:pos x="T6" y="T7"/>
                    </a:cxn>
                  </a:cxnLst>
                  <a:rect l="T12" t="T13" r="T14" b="T15"/>
                  <a:pathLst>
                    <a:path w="21600" h="21600">
                      <a:moveTo>
                        <a:pt x="0" y="0"/>
                      </a:moveTo>
                      <a:lnTo>
                        <a:pt x="10504" y="21600"/>
                      </a:lnTo>
                      <a:lnTo>
                        <a:pt x="11096" y="21600"/>
                      </a:lnTo>
                      <a:lnTo>
                        <a:pt x="21600" y="0"/>
                      </a:lnTo>
                      <a:lnTo>
                        <a:pt x="0" y="0"/>
                      </a:lnTo>
                      <a:close/>
                    </a:path>
                  </a:pathLst>
                </a:custGeom>
                <a:solidFill>
                  <a:srgbClr val="FFFF99"/>
                </a:solidFill>
                <a:ln w="9525">
                  <a:solidFill>
                    <a:srgbClr val="CC9900"/>
                  </a:solidFill>
                  <a:miter lim="800000"/>
                  <a:headEnd/>
                  <a:tailEnd/>
                </a:ln>
              </p:spPr>
              <p:txBody>
                <a:bodyPr wrap="none" anchor="ctr"/>
                <a:lstStyle/>
                <a:p>
                  <a:endParaRPr lang="he-IL"/>
                </a:p>
              </p:txBody>
            </p:sp>
            <p:sp>
              <p:nvSpPr>
                <p:cNvPr id="5280" name="AutoShape 75"/>
                <p:cNvSpPr>
                  <a:spLocks noChangeArrowheads="1"/>
                </p:cNvSpPr>
                <p:nvPr/>
              </p:nvSpPr>
              <p:spPr bwMode="auto">
                <a:xfrm rot="15367354" flipH="1">
                  <a:off x="2983" y="1608"/>
                  <a:ext cx="28" cy="557"/>
                </a:xfrm>
                <a:prstGeom prst="moon">
                  <a:avLst>
                    <a:gd name="adj" fmla="val 50000"/>
                  </a:avLst>
                </a:prstGeom>
                <a:solidFill>
                  <a:srgbClr val="FFFF99"/>
                </a:solidFill>
                <a:ln w="9525">
                  <a:solidFill>
                    <a:srgbClr val="CC9900"/>
                  </a:solidFill>
                  <a:miter lim="800000"/>
                  <a:headEnd/>
                  <a:tailEnd/>
                </a:ln>
              </p:spPr>
              <p:txBody>
                <a:bodyPr wrap="none" anchor="ctr"/>
                <a:lstStyle/>
                <a:p>
                  <a:endParaRPr lang="he-IL"/>
                </a:p>
              </p:txBody>
            </p:sp>
            <p:sp>
              <p:nvSpPr>
                <p:cNvPr id="5281" name="AutoShape 76"/>
                <p:cNvSpPr>
                  <a:spLocks noChangeArrowheads="1"/>
                </p:cNvSpPr>
                <p:nvPr/>
              </p:nvSpPr>
              <p:spPr bwMode="auto">
                <a:xfrm rot="15550888" flipH="1">
                  <a:off x="3281" y="1789"/>
                  <a:ext cx="28" cy="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943 w 21600"/>
                    <a:gd name="T13" fmla="*/ 7005 h 21600"/>
                    <a:gd name="T14" fmla="*/ 14657 w 21600"/>
                    <a:gd name="T15" fmla="*/ 14595 h 21600"/>
                  </a:gdLst>
                  <a:ahLst/>
                  <a:cxnLst>
                    <a:cxn ang="T8">
                      <a:pos x="T0" y="T1"/>
                    </a:cxn>
                    <a:cxn ang="T9">
                      <a:pos x="T2" y="T3"/>
                    </a:cxn>
                    <a:cxn ang="T10">
                      <a:pos x="T4" y="T5"/>
                    </a:cxn>
                    <a:cxn ang="T11">
                      <a:pos x="T6" y="T7"/>
                    </a:cxn>
                  </a:cxnLst>
                  <a:rect l="T12" t="T13" r="T14" b="T15"/>
                  <a:pathLst>
                    <a:path w="21600" h="21600">
                      <a:moveTo>
                        <a:pt x="0" y="0"/>
                      </a:moveTo>
                      <a:lnTo>
                        <a:pt x="10504" y="21600"/>
                      </a:lnTo>
                      <a:lnTo>
                        <a:pt x="11096" y="21600"/>
                      </a:lnTo>
                      <a:lnTo>
                        <a:pt x="21600" y="0"/>
                      </a:lnTo>
                      <a:lnTo>
                        <a:pt x="0" y="0"/>
                      </a:lnTo>
                      <a:close/>
                    </a:path>
                  </a:pathLst>
                </a:custGeom>
                <a:solidFill>
                  <a:srgbClr val="FFFF99"/>
                </a:solidFill>
                <a:ln w="9525">
                  <a:solidFill>
                    <a:srgbClr val="CC9900"/>
                  </a:solidFill>
                  <a:miter lim="800000"/>
                  <a:headEnd/>
                  <a:tailEnd/>
                </a:ln>
              </p:spPr>
              <p:txBody>
                <a:bodyPr wrap="none" anchor="ctr"/>
                <a:lstStyle/>
                <a:p>
                  <a:endParaRPr lang="he-IL"/>
                </a:p>
              </p:txBody>
            </p:sp>
            <p:sp>
              <p:nvSpPr>
                <p:cNvPr id="5282" name="Arc 77"/>
                <p:cNvSpPr>
                  <a:spLocks/>
                </p:cNvSpPr>
                <p:nvPr/>
              </p:nvSpPr>
              <p:spPr bwMode="auto">
                <a:xfrm rot="-2215193">
                  <a:off x="3510" y="1271"/>
                  <a:ext cx="1323" cy="1067"/>
                </a:xfrm>
                <a:custGeom>
                  <a:avLst/>
                  <a:gdLst>
                    <a:gd name="T0" fmla="*/ 0 w 12162"/>
                    <a:gd name="T1" fmla="*/ 0 h 21600"/>
                    <a:gd name="T2" fmla="*/ 0 w 12162"/>
                    <a:gd name="T3" fmla="*/ 0 h 21600"/>
                    <a:gd name="T4" fmla="*/ 0 w 12162"/>
                    <a:gd name="T5" fmla="*/ 0 h 21600"/>
                    <a:gd name="T6" fmla="*/ 0 60000 65536"/>
                    <a:gd name="T7" fmla="*/ 0 60000 65536"/>
                    <a:gd name="T8" fmla="*/ 0 60000 65536"/>
                    <a:gd name="T9" fmla="*/ 0 w 12162"/>
                    <a:gd name="T10" fmla="*/ 0 h 21600"/>
                    <a:gd name="T11" fmla="*/ 12162 w 12162"/>
                    <a:gd name="T12" fmla="*/ 21600 h 21600"/>
                  </a:gdLst>
                  <a:ahLst/>
                  <a:cxnLst>
                    <a:cxn ang="T6">
                      <a:pos x="T0" y="T1"/>
                    </a:cxn>
                    <a:cxn ang="T7">
                      <a:pos x="T2" y="T3"/>
                    </a:cxn>
                    <a:cxn ang="T8">
                      <a:pos x="T4" y="T5"/>
                    </a:cxn>
                  </a:cxnLst>
                  <a:rect l="T9" t="T10" r="T11" b="T12"/>
                  <a:pathLst>
                    <a:path w="12162" h="21600" fill="none" extrusionOk="0">
                      <a:moveTo>
                        <a:pt x="-1" y="0"/>
                      </a:moveTo>
                      <a:cubicBezTo>
                        <a:pt x="4338" y="0"/>
                        <a:pt x="8576" y="1306"/>
                        <a:pt x="12161" y="3749"/>
                      </a:cubicBezTo>
                    </a:path>
                    <a:path w="12162" h="21600" stroke="0" extrusionOk="0">
                      <a:moveTo>
                        <a:pt x="-1" y="0"/>
                      </a:moveTo>
                      <a:cubicBezTo>
                        <a:pt x="4338" y="0"/>
                        <a:pt x="8576" y="1306"/>
                        <a:pt x="12161" y="3749"/>
                      </a:cubicBezTo>
                      <a:lnTo>
                        <a:pt x="0" y="21600"/>
                      </a:lnTo>
                      <a:lnTo>
                        <a:pt x="-1" y="0"/>
                      </a:lnTo>
                      <a:close/>
                    </a:path>
                  </a:pathLst>
                </a:custGeom>
                <a:noFill/>
                <a:ln w="34925">
                  <a:solidFill>
                    <a:srgbClr val="CC9900"/>
                  </a:solidFill>
                  <a:round/>
                  <a:headEnd/>
                  <a:tailEnd/>
                </a:ln>
              </p:spPr>
              <p:txBody>
                <a:bodyPr wrap="none" anchor="ctr"/>
                <a:lstStyle/>
                <a:p>
                  <a:endParaRPr lang="he-IL"/>
                </a:p>
              </p:txBody>
            </p:sp>
            <p:sp>
              <p:nvSpPr>
                <p:cNvPr id="5283" name="Arc 78"/>
                <p:cNvSpPr>
                  <a:spLocks/>
                </p:cNvSpPr>
                <p:nvPr/>
              </p:nvSpPr>
              <p:spPr bwMode="auto">
                <a:xfrm rot="13015193" flipH="1">
                  <a:off x="3512" y="1280"/>
                  <a:ext cx="1323" cy="1067"/>
                </a:xfrm>
                <a:custGeom>
                  <a:avLst/>
                  <a:gdLst>
                    <a:gd name="T0" fmla="*/ 0 w 12162"/>
                    <a:gd name="T1" fmla="*/ 0 h 21600"/>
                    <a:gd name="T2" fmla="*/ 0 w 12162"/>
                    <a:gd name="T3" fmla="*/ 0 h 21600"/>
                    <a:gd name="T4" fmla="*/ 0 w 12162"/>
                    <a:gd name="T5" fmla="*/ 0 h 21600"/>
                    <a:gd name="T6" fmla="*/ 0 60000 65536"/>
                    <a:gd name="T7" fmla="*/ 0 60000 65536"/>
                    <a:gd name="T8" fmla="*/ 0 60000 65536"/>
                    <a:gd name="T9" fmla="*/ 0 w 12162"/>
                    <a:gd name="T10" fmla="*/ 0 h 21600"/>
                    <a:gd name="T11" fmla="*/ 12162 w 12162"/>
                    <a:gd name="T12" fmla="*/ 21600 h 21600"/>
                  </a:gdLst>
                  <a:ahLst/>
                  <a:cxnLst>
                    <a:cxn ang="T6">
                      <a:pos x="T0" y="T1"/>
                    </a:cxn>
                    <a:cxn ang="T7">
                      <a:pos x="T2" y="T3"/>
                    </a:cxn>
                    <a:cxn ang="T8">
                      <a:pos x="T4" y="T5"/>
                    </a:cxn>
                  </a:cxnLst>
                  <a:rect l="T9" t="T10" r="T11" b="T12"/>
                  <a:pathLst>
                    <a:path w="12162" h="21600" fill="none" extrusionOk="0">
                      <a:moveTo>
                        <a:pt x="-1" y="0"/>
                      </a:moveTo>
                      <a:cubicBezTo>
                        <a:pt x="4338" y="0"/>
                        <a:pt x="8576" y="1306"/>
                        <a:pt x="12161" y="3749"/>
                      </a:cubicBezTo>
                    </a:path>
                    <a:path w="12162" h="21600" stroke="0" extrusionOk="0">
                      <a:moveTo>
                        <a:pt x="-1" y="0"/>
                      </a:moveTo>
                      <a:cubicBezTo>
                        <a:pt x="4338" y="0"/>
                        <a:pt x="8576" y="1306"/>
                        <a:pt x="12161" y="3749"/>
                      </a:cubicBezTo>
                      <a:lnTo>
                        <a:pt x="0" y="21600"/>
                      </a:lnTo>
                      <a:lnTo>
                        <a:pt x="-1" y="0"/>
                      </a:lnTo>
                      <a:close/>
                    </a:path>
                  </a:pathLst>
                </a:custGeom>
                <a:noFill/>
                <a:ln w="34925">
                  <a:solidFill>
                    <a:srgbClr val="CC9900"/>
                  </a:solidFill>
                  <a:round/>
                  <a:headEnd/>
                  <a:tailEnd/>
                </a:ln>
              </p:spPr>
              <p:txBody>
                <a:bodyPr wrap="none" anchor="ctr"/>
                <a:lstStyle/>
                <a:p>
                  <a:endParaRPr lang="he-IL"/>
                </a:p>
              </p:txBody>
            </p:sp>
            <p:sp>
              <p:nvSpPr>
                <p:cNvPr id="5284" name="Arc 79"/>
                <p:cNvSpPr>
                  <a:spLocks/>
                </p:cNvSpPr>
                <p:nvPr/>
              </p:nvSpPr>
              <p:spPr bwMode="auto">
                <a:xfrm rot="-9306858">
                  <a:off x="2194" y="464"/>
                  <a:ext cx="1323" cy="1067"/>
                </a:xfrm>
                <a:custGeom>
                  <a:avLst/>
                  <a:gdLst>
                    <a:gd name="T0" fmla="*/ 0 w 12162"/>
                    <a:gd name="T1" fmla="*/ 0 h 21600"/>
                    <a:gd name="T2" fmla="*/ 0 w 12162"/>
                    <a:gd name="T3" fmla="*/ 0 h 21600"/>
                    <a:gd name="T4" fmla="*/ 0 w 12162"/>
                    <a:gd name="T5" fmla="*/ 0 h 21600"/>
                    <a:gd name="T6" fmla="*/ 0 60000 65536"/>
                    <a:gd name="T7" fmla="*/ 0 60000 65536"/>
                    <a:gd name="T8" fmla="*/ 0 60000 65536"/>
                    <a:gd name="T9" fmla="*/ 0 w 12162"/>
                    <a:gd name="T10" fmla="*/ 0 h 21600"/>
                    <a:gd name="T11" fmla="*/ 12162 w 12162"/>
                    <a:gd name="T12" fmla="*/ 21600 h 21600"/>
                  </a:gdLst>
                  <a:ahLst/>
                  <a:cxnLst>
                    <a:cxn ang="T6">
                      <a:pos x="T0" y="T1"/>
                    </a:cxn>
                    <a:cxn ang="T7">
                      <a:pos x="T2" y="T3"/>
                    </a:cxn>
                    <a:cxn ang="T8">
                      <a:pos x="T4" y="T5"/>
                    </a:cxn>
                  </a:cxnLst>
                  <a:rect l="T9" t="T10" r="T11" b="T12"/>
                  <a:pathLst>
                    <a:path w="12162" h="21600" fill="none" extrusionOk="0">
                      <a:moveTo>
                        <a:pt x="-1" y="0"/>
                      </a:moveTo>
                      <a:cubicBezTo>
                        <a:pt x="4338" y="0"/>
                        <a:pt x="8576" y="1306"/>
                        <a:pt x="12161" y="3749"/>
                      </a:cubicBezTo>
                    </a:path>
                    <a:path w="12162" h="21600" stroke="0" extrusionOk="0">
                      <a:moveTo>
                        <a:pt x="-1" y="0"/>
                      </a:moveTo>
                      <a:cubicBezTo>
                        <a:pt x="4338" y="0"/>
                        <a:pt x="8576" y="1306"/>
                        <a:pt x="12161" y="3749"/>
                      </a:cubicBezTo>
                      <a:lnTo>
                        <a:pt x="0" y="21600"/>
                      </a:lnTo>
                      <a:lnTo>
                        <a:pt x="-1" y="0"/>
                      </a:lnTo>
                      <a:close/>
                    </a:path>
                  </a:pathLst>
                </a:custGeom>
                <a:noFill/>
                <a:ln w="34925">
                  <a:solidFill>
                    <a:srgbClr val="CC9900"/>
                  </a:solidFill>
                  <a:round/>
                  <a:headEnd/>
                  <a:tailEnd/>
                </a:ln>
              </p:spPr>
              <p:txBody>
                <a:bodyPr wrap="none" anchor="ctr"/>
                <a:lstStyle/>
                <a:p>
                  <a:endParaRPr lang="he-IL"/>
                </a:p>
              </p:txBody>
            </p:sp>
            <p:sp>
              <p:nvSpPr>
                <p:cNvPr id="5285" name="Arc 80"/>
                <p:cNvSpPr>
                  <a:spLocks/>
                </p:cNvSpPr>
                <p:nvPr/>
              </p:nvSpPr>
              <p:spPr bwMode="auto">
                <a:xfrm rot="20106859" flipH="1">
                  <a:off x="2197" y="2071"/>
                  <a:ext cx="1323" cy="1067"/>
                </a:xfrm>
                <a:custGeom>
                  <a:avLst/>
                  <a:gdLst>
                    <a:gd name="T0" fmla="*/ 0 w 12162"/>
                    <a:gd name="T1" fmla="*/ 0 h 21600"/>
                    <a:gd name="T2" fmla="*/ 0 w 12162"/>
                    <a:gd name="T3" fmla="*/ 0 h 21600"/>
                    <a:gd name="T4" fmla="*/ 0 w 12162"/>
                    <a:gd name="T5" fmla="*/ 0 h 21600"/>
                    <a:gd name="T6" fmla="*/ 0 60000 65536"/>
                    <a:gd name="T7" fmla="*/ 0 60000 65536"/>
                    <a:gd name="T8" fmla="*/ 0 60000 65536"/>
                    <a:gd name="T9" fmla="*/ 0 w 12162"/>
                    <a:gd name="T10" fmla="*/ 0 h 21600"/>
                    <a:gd name="T11" fmla="*/ 12162 w 12162"/>
                    <a:gd name="T12" fmla="*/ 21600 h 21600"/>
                  </a:gdLst>
                  <a:ahLst/>
                  <a:cxnLst>
                    <a:cxn ang="T6">
                      <a:pos x="T0" y="T1"/>
                    </a:cxn>
                    <a:cxn ang="T7">
                      <a:pos x="T2" y="T3"/>
                    </a:cxn>
                    <a:cxn ang="T8">
                      <a:pos x="T4" y="T5"/>
                    </a:cxn>
                  </a:cxnLst>
                  <a:rect l="T9" t="T10" r="T11" b="T12"/>
                  <a:pathLst>
                    <a:path w="12162" h="21600" fill="none" extrusionOk="0">
                      <a:moveTo>
                        <a:pt x="-1" y="0"/>
                      </a:moveTo>
                      <a:cubicBezTo>
                        <a:pt x="4338" y="0"/>
                        <a:pt x="8576" y="1306"/>
                        <a:pt x="12161" y="3749"/>
                      </a:cubicBezTo>
                    </a:path>
                    <a:path w="12162" h="21600" stroke="0" extrusionOk="0">
                      <a:moveTo>
                        <a:pt x="-1" y="0"/>
                      </a:moveTo>
                      <a:cubicBezTo>
                        <a:pt x="4338" y="0"/>
                        <a:pt x="8576" y="1306"/>
                        <a:pt x="12161" y="3749"/>
                      </a:cubicBezTo>
                      <a:lnTo>
                        <a:pt x="0" y="21600"/>
                      </a:lnTo>
                      <a:lnTo>
                        <a:pt x="-1" y="0"/>
                      </a:lnTo>
                      <a:close/>
                    </a:path>
                  </a:pathLst>
                </a:custGeom>
                <a:noFill/>
                <a:ln w="34925">
                  <a:solidFill>
                    <a:srgbClr val="CC9900"/>
                  </a:solidFill>
                  <a:round/>
                  <a:headEnd/>
                  <a:tailEnd/>
                </a:ln>
              </p:spPr>
              <p:txBody>
                <a:bodyPr wrap="none" anchor="ctr"/>
                <a:lstStyle/>
                <a:p>
                  <a:endParaRPr lang="he-IL"/>
                </a:p>
              </p:txBody>
            </p:sp>
            <p:grpSp>
              <p:nvGrpSpPr>
                <p:cNvPr id="27" name="Group 81"/>
                <p:cNvGrpSpPr>
                  <a:grpSpLocks/>
                </p:cNvGrpSpPr>
                <p:nvPr/>
              </p:nvGrpSpPr>
              <p:grpSpPr bwMode="auto">
                <a:xfrm rot="-5400000">
                  <a:off x="2655" y="1339"/>
                  <a:ext cx="274" cy="585"/>
                  <a:chOff x="3389" y="440"/>
                  <a:chExt cx="472" cy="1127"/>
                </a:xfrm>
              </p:grpSpPr>
              <p:sp>
                <p:nvSpPr>
                  <p:cNvPr id="5294" name="AutoShape 82"/>
                  <p:cNvSpPr>
                    <a:spLocks noChangeArrowheads="1"/>
                  </p:cNvSpPr>
                  <p:nvPr/>
                </p:nvSpPr>
                <p:spPr bwMode="auto">
                  <a:xfrm rot="-2681818">
                    <a:off x="3780" y="440"/>
                    <a:ext cx="81" cy="11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867 w 21600"/>
                      <a:gd name="T13" fmla="*/ 1802 h 21600"/>
                      <a:gd name="T14" fmla="*/ 19733 w 21600"/>
                      <a:gd name="T15" fmla="*/ 19798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0000FF"/>
                  </a:solidFill>
                  <a:ln w="9525">
                    <a:solidFill>
                      <a:srgbClr val="CC9900"/>
                    </a:solidFill>
                    <a:miter lim="800000"/>
                    <a:headEnd/>
                    <a:tailEnd/>
                  </a:ln>
                </p:spPr>
                <p:txBody>
                  <a:bodyPr wrap="none" anchor="ctr"/>
                  <a:lstStyle/>
                  <a:p>
                    <a:endParaRPr lang="he-IL"/>
                  </a:p>
                </p:txBody>
              </p:sp>
              <p:sp>
                <p:nvSpPr>
                  <p:cNvPr id="5295" name="AutoShape 83"/>
                  <p:cNvSpPr>
                    <a:spLocks noChangeArrowheads="1"/>
                  </p:cNvSpPr>
                  <p:nvPr/>
                </p:nvSpPr>
                <p:spPr bwMode="auto">
                  <a:xfrm rot="-2681818">
                    <a:off x="3591" y="501"/>
                    <a:ext cx="48" cy="5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FF99"/>
                  </a:solidFill>
                  <a:ln w="9525">
                    <a:solidFill>
                      <a:srgbClr val="CC9900"/>
                    </a:solidFill>
                    <a:miter lim="800000"/>
                    <a:headEnd/>
                    <a:tailEnd/>
                  </a:ln>
                </p:spPr>
                <p:txBody>
                  <a:bodyPr wrap="none" anchor="ctr"/>
                  <a:lstStyle/>
                  <a:p>
                    <a:endParaRPr lang="he-IL"/>
                  </a:p>
                </p:txBody>
              </p:sp>
              <p:sp>
                <p:nvSpPr>
                  <p:cNvPr id="5296" name="AutoShape 84"/>
                  <p:cNvSpPr>
                    <a:spLocks noChangeArrowheads="1"/>
                  </p:cNvSpPr>
                  <p:nvPr/>
                </p:nvSpPr>
                <p:spPr bwMode="auto">
                  <a:xfrm rot="-8081818">
                    <a:off x="3760" y="958"/>
                    <a:ext cx="109" cy="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783 w 21600"/>
                      <a:gd name="T13" fmla="*/ 1878 h 21600"/>
                      <a:gd name="T14" fmla="*/ 19817 w 21600"/>
                      <a:gd name="T15" fmla="*/ 19722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FF99"/>
                  </a:solidFill>
                  <a:ln w="9525">
                    <a:solidFill>
                      <a:srgbClr val="CC9900"/>
                    </a:solidFill>
                    <a:miter lim="800000"/>
                    <a:headEnd/>
                    <a:tailEnd/>
                  </a:ln>
                </p:spPr>
                <p:txBody>
                  <a:bodyPr wrap="none" anchor="ctr"/>
                  <a:lstStyle/>
                  <a:p>
                    <a:endParaRPr lang="he-IL"/>
                  </a:p>
                </p:txBody>
              </p:sp>
              <p:sp useBgFill="1">
                <p:nvSpPr>
                  <p:cNvPr id="5297" name="Rectangle 85"/>
                  <p:cNvSpPr>
                    <a:spLocks noChangeArrowheads="1"/>
                  </p:cNvSpPr>
                  <p:nvPr/>
                </p:nvSpPr>
                <p:spPr bwMode="auto">
                  <a:xfrm rot="-2663728">
                    <a:off x="3585" y="496"/>
                    <a:ext cx="47" cy="514"/>
                  </a:xfrm>
                  <a:prstGeom prst="rect">
                    <a:avLst/>
                  </a:prstGeom>
                  <a:ln w="9525">
                    <a:solidFill>
                      <a:srgbClr val="CC9900"/>
                    </a:solidFill>
                    <a:miter lim="800000"/>
                    <a:headEnd/>
                    <a:tailEnd/>
                  </a:ln>
                </p:spPr>
                <p:txBody>
                  <a:bodyPr wrap="none" anchor="ctr"/>
                  <a:lstStyle/>
                  <a:p>
                    <a:endParaRPr lang="he-IL"/>
                  </a:p>
                </p:txBody>
              </p:sp>
              <p:sp>
                <p:nvSpPr>
                  <p:cNvPr id="5298" name="AutoShape 86"/>
                  <p:cNvSpPr>
                    <a:spLocks noChangeArrowheads="1"/>
                  </p:cNvSpPr>
                  <p:nvPr/>
                </p:nvSpPr>
                <p:spPr bwMode="auto">
                  <a:xfrm rot="8717263">
                    <a:off x="3639" y="450"/>
                    <a:ext cx="80" cy="614"/>
                  </a:xfrm>
                  <a:prstGeom prst="moon">
                    <a:avLst>
                      <a:gd name="adj" fmla="val 71037"/>
                    </a:avLst>
                  </a:prstGeom>
                  <a:solidFill>
                    <a:srgbClr val="0000FF"/>
                  </a:solidFill>
                  <a:ln w="9525">
                    <a:solidFill>
                      <a:srgbClr val="CC9900"/>
                    </a:solidFill>
                    <a:miter lim="800000"/>
                    <a:headEnd/>
                    <a:tailEnd/>
                  </a:ln>
                </p:spPr>
                <p:txBody>
                  <a:bodyPr wrap="none" anchor="ctr"/>
                  <a:lstStyle/>
                  <a:p>
                    <a:endParaRPr lang="he-IL"/>
                  </a:p>
                </p:txBody>
              </p:sp>
              <p:sp>
                <p:nvSpPr>
                  <p:cNvPr id="5299" name="AutoShape 87"/>
                  <p:cNvSpPr>
                    <a:spLocks noChangeArrowheads="1"/>
                  </p:cNvSpPr>
                  <p:nvPr/>
                </p:nvSpPr>
                <p:spPr bwMode="auto">
                  <a:xfrm rot="-548375">
                    <a:off x="3389" y="551"/>
                    <a:ext cx="40" cy="78"/>
                  </a:xfrm>
                  <a:prstGeom prst="triangle">
                    <a:avLst>
                      <a:gd name="adj" fmla="val 50000"/>
                    </a:avLst>
                  </a:prstGeom>
                  <a:solidFill>
                    <a:srgbClr val="FFFF99"/>
                  </a:solidFill>
                  <a:ln w="9525">
                    <a:solidFill>
                      <a:srgbClr val="CC9900"/>
                    </a:solidFill>
                    <a:miter lim="800000"/>
                    <a:headEnd/>
                    <a:tailEnd/>
                  </a:ln>
                </p:spPr>
                <p:txBody>
                  <a:bodyPr wrap="none" anchor="ctr"/>
                  <a:lstStyle/>
                  <a:p>
                    <a:endParaRPr lang="he-IL"/>
                  </a:p>
                </p:txBody>
              </p:sp>
            </p:grpSp>
            <p:grpSp>
              <p:nvGrpSpPr>
                <p:cNvPr id="28" name="Group 88"/>
                <p:cNvGrpSpPr>
                  <a:grpSpLocks/>
                </p:cNvGrpSpPr>
                <p:nvPr/>
              </p:nvGrpSpPr>
              <p:grpSpPr bwMode="auto">
                <a:xfrm rot="16200000" flipH="1">
                  <a:off x="2658" y="1640"/>
                  <a:ext cx="274" cy="585"/>
                  <a:chOff x="3389" y="440"/>
                  <a:chExt cx="472" cy="1127"/>
                </a:xfrm>
              </p:grpSpPr>
              <p:sp>
                <p:nvSpPr>
                  <p:cNvPr id="5288" name="AutoShape 89"/>
                  <p:cNvSpPr>
                    <a:spLocks noChangeArrowheads="1"/>
                  </p:cNvSpPr>
                  <p:nvPr/>
                </p:nvSpPr>
                <p:spPr bwMode="auto">
                  <a:xfrm rot="-2681818">
                    <a:off x="3780" y="440"/>
                    <a:ext cx="81" cy="11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867 w 21600"/>
                      <a:gd name="T13" fmla="*/ 1802 h 21600"/>
                      <a:gd name="T14" fmla="*/ 19733 w 21600"/>
                      <a:gd name="T15" fmla="*/ 19798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0000FF"/>
                  </a:solidFill>
                  <a:ln w="9525">
                    <a:solidFill>
                      <a:srgbClr val="CC9900"/>
                    </a:solidFill>
                    <a:miter lim="800000"/>
                    <a:headEnd/>
                    <a:tailEnd/>
                  </a:ln>
                </p:spPr>
                <p:txBody>
                  <a:bodyPr wrap="none" anchor="ctr"/>
                  <a:lstStyle/>
                  <a:p>
                    <a:endParaRPr lang="he-IL"/>
                  </a:p>
                </p:txBody>
              </p:sp>
              <p:sp>
                <p:nvSpPr>
                  <p:cNvPr id="5289" name="AutoShape 90"/>
                  <p:cNvSpPr>
                    <a:spLocks noChangeArrowheads="1"/>
                  </p:cNvSpPr>
                  <p:nvPr/>
                </p:nvSpPr>
                <p:spPr bwMode="auto">
                  <a:xfrm rot="-2681818">
                    <a:off x="3591" y="501"/>
                    <a:ext cx="48" cy="5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FF99"/>
                  </a:solidFill>
                  <a:ln w="9525">
                    <a:solidFill>
                      <a:srgbClr val="CC9900"/>
                    </a:solidFill>
                    <a:miter lim="800000"/>
                    <a:headEnd/>
                    <a:tailEnd/>
                  </a:ln>
                </p:spPr>
                <p:txBody>
                  <a:bodyPr wrap="none" anchor="ctr"/>
                  <a:lstStyle/>
                  <a:p>
                    <a:endParaRPr lang="he-IL"/>
                  </a:p>
                </p:txBody>
              </p:sp>
              <p:sp>
                <p:nvSpPr>
                  <p:cNvPr id="5290" name="AutoShape 91"/>
                  <p:cNvSpPr>
                    <a:spLocks noChangeArrowheads="1"/>
                  </p:cNvSpPr>
                  <p:nvPr/>
                </p:nvSpPr>
                <p:spPr bwMode="auto">
                  <a:xfrm rot="-8081818">
                    <a:off x="3760" y="958"/>
                    <a:ext cx="109" cy="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783 w 21600"/>
                      <a:gd name="T13" fmla="*/ 1878 h 21600"/>
                      <a:gd name="T14" fmla="*/ 19817 w 21600"/>
                      <a:gd name="T15" fmla="*/ 19722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FF99"/>
                  </a:solidFill>
                  <a:ln w="9525">
                    <a:solidFill>
                      <a:srgbClr val="CC9900"/>
                    </a:solidFill>
                    <a:miter lim="800000"/>
                    <a:headEnd/>
                    <a:tailEnd/>
                  </a:ln>
                </p:spPr>
                <p:txBody>
                  <a:bodyPr wrap="none" anchor="ctr"/>
                  <a:lstStyle/>
                  <a:p>
                    <a:endParaRPr lang="he-IL"/>
                  </a:p>
                </p:txBody>
              </p:sp>
              <p:sp useBgFill="1">
                <p:nvSpPr>
                  <p:cNvPr id="5291" name="Rectangle 92"/>
                  <p:cNvSpPr>
                    <a:spLocks noChangeArrowheads="1"/>
                  </p:cNvSpPr>
                  <p:nvPr/>
                </p:nvSpPr>
                <p:spPr bwMode="auto">
                  <a:xfrm rot="-2663728">
                    <a:off x="3585" y="496"/>
                    <a:ext cx="47" cy="514"/>
                  </a:xfrm>
                  <a:prstGeom prst="rect">
                    <a:avLst/>
                  </a:prstGeom>
                  <a:ln w="9525">
                    <a:solidFill>
                      <a:srgbClr val="CC9900"/>
                    </a:solidFill>
                    <a:miter lim="800000"/>
                    <a:headEnd/>
                    <a:tailEnd/>
                  </a:ln>
                </p:spPr>
                <p:txBody>
                  <a:bodyPr wrap="none" anchor="ctr"/>
                  <a:lstStyle/>
                  <a:p>
                    <a:endParaRPr lang="he-IL"/>
                  </a:p>
                </p:txBody>
              </p:sp>
              <p:sp>
                <p:nvSpPr>
                  <p:cNvPr id="5292" name="AutoShape 93"/>
                  <p:cNvSpPr>
                    <a:spLocks noChangeArrowheads="1"/>
                  </p:cNvSpPr>
                  <p:nvPr/>
                </p:nvSpPr>
                <p:spPr bwMode="auto">
                  <a:xfrm rot="8717263">
                    <a:off x="3639" y="450"/>
                    <a:ext cx="80" cy="614"/>
                  </a:xfrm>
                  <a:prstGeom prst="moon">
                    <a:avLst>
                      <a:gd name="adj" fmla="val 71037"/>
                    </a:avLst>
                  </a:prstGeom>
                  <a:solidFill>
                    <a:srgbClr val="0000FF"/>
                  </a:solidFill>
                  <a:ln w="9525">
                    <a:solidFill>
                      <a:srgbClr val="CC9900"/>
                    </a:solidFill>
                    <a:miter lim="800000"/>
                    <a:headEnd/>
                    <a:tailEnd/>
                  </a:ln>
                </p:spPr>
                <p:txBody>
                  <a:bodyPr wrap="none" anchor="ctr"/>
                  <a:lstStyle/>
                  <a:p>
                    <a:endParaRPr lang="he-IL"/>
                  </a:p>
                </p:txBody>
              </p:sp>
              <p:sp>
                <p:nvSpPr>
                  <p:cNvPr id="5293" name="AutoShape 94"/>
                  <p:cNvSpPr>
                    <a:spLocks noChangeArrowheads="1"/>
                  </p:cNvSpPr>
                  <p:nvPr/>
                </p:nvSpPr>
                <p:spPr bwMode="auto">
                  <a:xfrm rot="-548375">
                    <a:off x="3389" y="551"/>
                    <a:ext cx="40" cy="78"/>
                  </a:xfrm>
                  <a:prstGeom prst="triangle">
                    <a:avLst>
                      <a:gd name="adj" fmla="val 50000"/>
                    </a:avLst>
                  </a:prstGeom>
                  <a:solidFill>
                    <a:srgbClr val="FFFF99"/>
                  </a:solidFill>
                  <a:ln w="9525">
                    <a:solidFill>
                      <a:srgbClr val="CC9900"/>
                    </a:solidFill>
                    <a:miter lim="800000"/>
                    <a:headEnd/>
                    <a:tailEnd/>
                  </a:ln>
                </p:spPr>
                <p:txBody>
                  <a:bodyPr wrap="none" anchor="ctr"/>
                  <a:lstStyle/>
                  <a:p>
                    <a:endParaRPr lang="he-IL"/>
                  </a:p>
                </p:txBody>
              </p:sp>
            </p:grpSp>
          </p:grpSp>
          <p:sp>
            <p:nvSpPr>
              <p:cNvPr id="8" name="Text Box 95"/>
              <p:cNvSpPr txBox="1">
                <a:spLocks noChangeArrowheads="1"/>
              </p:cNvSpPr>
              <p:nvPr/>
            </p:nvSpPr>
            <p:spPr bwMode="auto">
              <a:xfrm>
                <a:off x="3417" y="1686"/>
                <a:ext cx="343" cy="267"/>
              </a:xfrm>
              <a:prstGeom prst="rect">
                <a:avLst/>
              </a:prstGeom>
              <a:noFill/>
              <a:ln w="9525">
                <a:noFill/>
                <a:miter lim="800000"/>
                <a:headEnd/>
                <a:tailEnd/>
              </a:ln>
              <a:effectLst/>
            </p:spPr>
            <p:txBody>
              <a:bodyPr wrap="none">
                <a:spAutoFit/>
              </a:bodyPr>
              <a:lstStyle/>
              <a:p>
                <a:pPr algn="ctr" eaLnBrk="0" hangingPunct="0">
                  <a:defRPr/>
                </a:pPr>
                <a:r>
                  <a:rPr lang="en-US" sz="2000" b="1" dirty="0">
                    <a:effectLst>
                      <a:outerShdw blurRad="38100" dist="38100" dir="2700000" algn="tl">
                        <a:srgbClr val="FFFFFF"/>
                      </a:outerShdw>
                    </a:effectLst>
                    <a:latin typeface="Times New Roman" pitchFamily="18" charset="0"/>
                    <a:cs typeface="Times New Roman" pitchFamily="18" charset="0"/>
                  </a:rPr>
                  <a:t>ZZ</a:t>
                </a:r>
              </a:p>
            </p:txBody>
          </p:sp>
        </p:grpSp>
        <p:sp>
          <p:nvSpPr>
            <p:cNvPr id="5261" name="Text Box 96"/>
            <p:cNvSpPr txBox="1">
              <a:spLocks noChangeArrowheads="1"/>
            </p:cNvSpPr>
            <p:nvPr/>
          </p:nvSpPr>
          <p:spPr bwMode="auto">
            <a:xfrm>
              <a:off x="3023" y="-28"/>
              <a:ext cx="473" cy="442"/>
            </a:xfrm>
            <a:prstGeom prst="rect">
              <a:avLst/>
            </a:prstGeom>
            <a:noFill/>
            <a:ln w="9525" algn="ctr">
              <a:noFill/>
              <a:miter lim="800000"/>
              <a:headEnd/>
              <a:tailEnd/>
            </a:ln>
          </p:spPr>
          <p:txBody>
            <a:bodyPr>
              <a:spAutoFit/>
            </a:bodyPr>
            <a:lstStyle/>
            <a:p>
              <a:pPr algn="ctr" eaLnBrk="0" hangingPunct="0"/>
              <a:endParaRPr lang="en-US" sz="4000" b="1">
                <a:latin typeface="Times New Roman" pitchFamily="18" charset="0"/>
              </a:endParaRPr>
            </a:p>
          </p:txBody>
        </p:sp>
      </p:grpSp>
      <p:grpSp>
        <p:nvGrpSpPr>
          <p:cNvPr id="29" name="Group 97"/>
          <p:cNvGrpSpPr>
            <a:grpSpLocks/>
          </p:cNvGrpSpPr>
          <p:nvPr/>
        </p:nvGrpSpPr>
        <p:grpSpPr bwMode="auto">
          <a:xfrm>
            <a:off x="692150" y="588963"/>
            <a:ext cx="2811463" cy="3292475"/>
            <a:chOff x="320" y="-295"/>
            <a:chExt cx="1771" cy="2074"/>
          </a:xfrm>
        </p:grpSpPr>
        <p:sp>
          <p:nvSpPr>
            <p:cNvPr id="5167" name="Text Box 98"/>
            <p:cNvSpPr txBox="1">
              <a:spLocks noChangeArrowheads="1"/>
            </p:cNvSpPr>
            <p:nvPr/>
          </p:nvSpPr>
          <p:spPr bwMode="auto">
            <a:xfrm>
              <a:off x="1051" y="0"/>
              <a:ext cx="364" cy="442"/>
            </a:xfrm>
            <a:prstGeom prst="rect">
              <a:avLst/>
            </a:prstGeom>
            <a:noFill/>
            <a:ln w="9525" algn="ctr">
              <a:noFill/>
              <a:miter lim="800000"/>
              <a:headEnd/>
              <a:tailEnd/>
            </a:ln>
          </p:spPr>
          <p:txBody>
            <a:bodyPr>
              <a:spAutoFit/>
            </a:bodyPr>
            <a:lstStyle/>
            <a:p>
              <a:pPr algn="ctr" eaLnBrk="0" hangingPunct="0"/>
              <a:endParaRPr lang="en-US" sz="4000" b="1">
                <a:solidFill>
                  <a:srgbClr val="FF0000"/>
                </a:solidFill>
                <a:latin typeface="Times New Roman" pitchFamily="18" charset="0"/>
                <a:cs typeface="Times New Roman" pitchFamily="18" charset="0"/>
              </a:endParaRPr>
            </a:p>
          </p:txBody>
        </p:sp>
        <p:grpSp>
          <p:nvGrpSpPr>
            <p:cNvPr id="30" name="Group 99"/>
            <p:cNvGrpSpPr>
              <a:grpSpLocks/>
            </p:cNvGrpSpPr>
            <p:nvPr/>
          </p:nvGrpSpPr>
          <p:grpSpPr bwMode="auto">
            <a:xfrm>
              <a:off x="320" y="-295"/>
              <a:ext cx="1760" cy="2074"/>
              <a:chOff x="48" y="-87"/>
              <a:chExt cx="1760" cy="2074"/>
            </a:xfrm>
          </p:grpSpPr>
          <p:grpSp>
            <p:nvGrpSpPr>
              <p:cNvPr id="31" name="Group 100"/>
              <p:cNvGrpSpPr>
                <a:grpSpLocks/>
              </p:cNvGrpSpPr>
              <p:nvPr/>
            </p:nvGrpSpPr>
            <p:grpSpPr bwMode="auto">
              <a:xfrm>
                <a:off x="290" y="569"/>
                <a:ext cx="1518" cy="768"/>
                <a:chOff x="290" y="284"/>
                <a:chExt cx="1518" cy="768"/>
              </a:xfrm>
            </p:grpSpPr>
            <p:grpSp>
              <p:nvGrpSpPr>
                <p:cNvPr id="5158" name="Group 101"/>
                <p:cNvGrpSpPr>
                  <a:grpSpLocks/>
                </p:cNvGrpSpPr>
                <p:nvPr/>
              </p:nvGrpSpPr>
              <p:grpSpPr bwMode="auto">
                <a:xfrm>
                  <a:off x="290" y="284"/>
                  <a:ext cx="1518" cy="768"/>
                  <a:chOff x="1099" y="1045"/>
                  <a:chExt cx="1518" cy="768"/>
                </a:xfrm>
              </p:grpSpPr>
              <p:grpSp>
                <p:nvGrpSpPr>
                  <p:cNvPr id="5163" name="Group 102"/>
                  <p:cNvGrpSpPr>
                    <a:grpSpLocks/>
                  </p:cNvGrpSpPr>
                  <p:nvPr/>
                </p:nvGrpSpPr>
                <p:grpSpPr bwMode="auto">
                  <a:xfrm rot="5400000">
                    <a:off x="1474" y="670"/>
                    <a:ext cx="768" cy="1518"/>
                    <a:chOff x="1545" y="1456"/>
                    <a:chExt cx="684" cy="1267"/>
                  </a:xfrm>
                </p:grpSpPr>
                <p:sp>
                  <p:nvSpPr>
                    <p:cNvPr id="5194" name="AutoShape 103"/>
                    <p:cNvSpPr>
                      <a:spLocks noChangeArrowheads="1"/>
                    </p:cNvSpPr>
                    <p:nvPr/>
                  </p:nvSpPr>
                  <p:spPr bwMode="auto">
                    <a:xfrm rot="-110706" flipH="1" flipV="1">
                      <a:off x="1819" y="1898"/>
                      <a:ext cx="80" cy="21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90 w 21600"/>
                        <a:gd name="T13" fmla="*/ 4537 h 21600"/>
                        <a:gd name="T14" fmla="*/ 17010 w 21600"/>
                        <a:gd name="T15" fmla="*/ 1706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195" name="AutoShape 104"/>
                    <p:cNvSpPr>
                      <a:spLocks noChangeArrowheads="1"/>
                    </p:cNvSpPr>
                    <p:nvPr/>
                  </p:nvSpPr>
                  <p:spPr bwMode="auto">
                    <a:xfrm rot="21597390" flipH="1">
                      <a:off x="1834" y="1884"/>
                      <a:ext cx="38" cy="14"/>
                    </a:xfrm>
                    <a:prstGeom prst="triangle">
                      <a:avLst>
                        <a:gd name="adj" fmla="val 15000"/>
                      </a:avLst>
                    </a:prstGeom>
                    <a:solidFill>
                      <a:srgbClr val="FF99FF"/>
                    </a:solidFill>
                    <a:ln w="9525">
                      <a:solidFill>
                        <a:srgbClr val="FF00FF"/>
                      </a:solidFill>
                      <a:miter lim="800000"/>
                      <a:headEnd/>
                      <a:tailEnd/>
                    </a:ln>
                  </p:spPr>
                  <p:txBody>
                    <a:bodyPr wrap="none" anchor="ctr"/>
                    <a:lstStyle/>
                    <a:p>
                      <a:endParaRPr lang="he-IL"/>
                    </a:p>
                  </p:txBody>
                </p:sp>
                <p:sp>
                  <p:nvSpPr>
                    <p:cNvPr id="5196" name="AutoShape 105"/>
                    <p:cNvSpPr>
                      <a:spLocks noChangeArrowheads="1"/>
                    </p:cNvSpPr>
                    <p:nvPr/>
                  </p:nvSpPr>
                  <p:spPr bwMode="auto">
                    <a:xfrm rot="-2610">
                      <a:off x="1900" y="1883"/>
                      <a:ext cx="38" cy="14"/>
                    </a:xfrm>
                    <a:prstGeom prst="triangle">
                      <a:avLst>
                        <a:gd name="adj" fmla="val 15000"/>
                      </a:avLst>
                    </a:prstGeom>
                    <a:solidFill>
                      <a:srgbClr val="FF99FF"/>
                    </a:solidFill>
                    <a:ln w="9525">
                      <a:solidFill>
                        <a:srgbClr val="FF00FF"/>
                      </a:solidFill>
                      <a:miter lim="800000"/>
                      <a:headEnd/>
                      <a:tailEnd/>
                    </a:ln>
                  </p:spPr>
                  <p:txBody>
                    <a:bodyPr wrap="none" anchor="ctr"/>
                    <a:lstStyle/>
                    <a:p>
                      <a:endParaRPr lang="he-IL"/>
                    </a:p>
                  </p:txBody>
                </p:sp>
                <p:sp>
                  <p:nvSpPr>
                    <p:cNvPr id="5197" name="AutoShape 106"/>
                    <p:cNvSpPr>
                      <a:spLocks noChangeArrowheads="1"/>
                    </p:cNvSpPr>
                    <p:nvPr/>
                  </p:nvSpPr>
                  <p:spPr bwMode="auto">
                    <a:xfrm rot="105485" flipV="1">
                      <a:off x="1875" y="1897"/>
                      <a:ext cx="80" cy="2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90 w 21600"/>
                        <a:gd name="T13" fmla="*/ 4516 h 21600"/>
                        <a:gd name="T14" fmla="*/ 17010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grpSp>
                  <p:nvGrpSpPr>
                    <p:cNvPr id="5168" name="Group 107"/>
                    <p:cNvGrpSpPr>
                      <a:grpSpLocks/>
                    </p:cNvGrpSpPr>
                    <p:nvPr/>
                  </p:nvGrpSpPr>
                  <p:grpSpPr bwMode="auto">
                    <a:xfrm>
                      <a:off x="1889" y="2012"/>
                      <a:ext cx="67" cy="45"/>
                      <a:chOff x="2177" y="1975"/>
                      <a:chExt cx="161" cy="96"/>
                    </a:xfrm>
                  </p:grpSpPr>
                  <p:sp>
                    <p:nvSpPr>
                      <p:cNvPr id="5256" name="Rectangle 108"/>
                      <p:cNvSpPr>
                        <a:spLocks noChangeArrowheads="1"/>
                      </p:cNvSpPr>
                      <p:nvPr/>
                    </p:nvSpPr>
                    <p:spPr bwMode="auto">
                      <a:xfrm rot="-1365144">
                        <a:off x="2177" y="2015"/>
                        <a:ext cx="125" cy="47"/>
                      </a:xfrm>
                      <a:prstGeom prst="rect">
                        <a:avLst/>
                      </a:prstGeom>
                      <a:solidFill>
                        <a:srgbClr val="FF99FF"/>
                      </a:solidFill>
                      <a:ln w="9525">
                        <a:solidFill>
                          <a:srgbClr val="FF00FF"/>
                        </a:solidFill>
                        <a:miter lim="800000"/>
                        <a:headEnd/>
                        <a:tailEnd/>
                      </a:ln>
                    </p:spPr>
                    <p:txBody>
                      <a:bodyPr wrap="none" anchor="ctr"/>
                      <a:lstStyle/>
                      <a:p>
                        <a:endParaRPr lang="he-IL"/>
                      </a:p>
                    </p:txBody>
                  </p:sp>
                  <p:grpSp>
                    <p:nvGrpSpPr>
                      <p:cNvPr id="5169" name="Group 109"/>
                      <p:cNvGrpSpPr>
                        <a:grpSpLocks/>
                      </p:cNvGrpSpPr>
                      <p:nvPr/>
                    </p:nvGrpSpPr>
                    <p:grpSpPr bwMode="auto">
                      <a:xfrm>
                        <a:off x="2194" y="1975"/>
                        <a:ext cx="144" cy="96"/>
                        <a:chOff x="2494" y="1969"/>
                        <a:chExt cx="144" cy="96"/>
                      </a:xfrm>
                    </p:grpSpPr>
                    <p:sp>
                      <p:nvSpPr>
                        <p:cNvPr id="5258" name="AutoShape 110"/>
                        <p:cNvSpPr>
                          <a:spLocks noChangeArrowheads="1"/>
                        </p:cNvSpPr>
                        <p:nvPr/>
                      </p:nvSpPr>
                      <p:spPr bwMode="auto">
                        <a:xfrm rot="5397390">
                          <a:off x="2518" y="1945"/>
                          <a:ext cx="96"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259" name="Oval 111"/>
                        <p:cNvSpPr>
                          <a:spLocks noChangeArrowheads="1"/>
                        </p:cNvSpPr>
                        <p:nvPr/>
                      </p:nvSpPr>
                      <p:spPr bwMode="auto">
                        <a:xfrm rot="-2610">
                          <a:off x="2566" y="1981"/>
                          <a:ext cx="49" cy="75"/>
                        </a:xfrm>
                        <a:prstGeom prst="ellipse">
                          <a:avLst/>
                        </a:prstGeom>
                        <a:solidFill>
                          <a:srgbClr val="FF99FF"/>
                        </a:solidFill>
                        <a:ln w="9525">
                          <a:solidFill>
                            <a:srgbClr val="FF00FF"/>
                          </a:solidFill>
                          <a:round/>
                          <a:headEnd/>
                          <a:tailEnd/>
                        </a:ln>
                      </p:spPr>
                      <p:txBody>
                        <a:bodyPr wrap="none" anchor="ctr"/>
                        <a:lstStyle/>
                        <a:p>
                          <a:endParaRPr lang="he-IL"/>
                        </a:p>
                      </p:txBody>
                    </p:sp>
                  </p:grpSp>
                </p:grpSp>
                <p:grpSp>
                  <p:nvGrpSpPr>
                    <p:cNvPr id="5170" name="Group 112"/>
                    <p:cNvGrpSpPr>
                      <a:grpSpLocks/>
                    </p:cNvGrpSpPr>
                    <p:nvPr/>
                  </p:nvGrpSpPr>
                  <p:grpSpPr bwMode="auto">
                    <a:xfrm flipH="1">
                      <a:off x="1819" y="1993"/>
                      <a:ext cx="67" cy="45"/>
                      <a:chOff x="2177" y="1975"/>
                      <a:chExt cx="161" cy="96"/>
                    </a:xfrm>
                  </p:grpSpPr>
                  <p:sp>
                    <p:nvSpPr>
                      <p:cNvPr id="3" name="Rectangle 113"/>
                      <p:cNvSpPr>
                        <a:spLocks noChangeArrowheads="1"/>
                      </p:cNvSpPr>
                      <p:nvPr/>
                    </p:nvSpPr>
                    <p:spPr bwMode="auto">
                      <a:xfrm rot="-1365144">
                        <a:off x="2177" y="2015"/>
                        <a:ext cx="125" cy="47"/>
                      </a:xfrm>
                      <a:prstGeom prst="rect">
                        <a:avLst/>
                      </a:prstGeom>
                      <a:solidFill>
                        <a:srgbClr val="FF99FF"/>
                      </a:solidFill>
                      <a:ln w="9525">
                        <a:solidFill>
                          <a:srgbClr val="FF00FF"/>
                        </a:solidFill>
                        <a:miter lim="800000"/>
                        <a:headEnd/>
                        <a:tailEnd/>
                      </a:ln>
                    </p:spPr>
                    <p:txBody>
                      <a:bodyPr wrap="none" anchor="ctr"/>
                      <a:lstStyle/>
                      <a:p>
                        <a:endParaRPr lang="he-IL"/>
                      </a:p>
                    </p:txBody>
                  </p:sp>
                  <p:grpSp>
                    <p:nvGrpSpPr>
                      <p:cNvPr id="5175" name="Group 114"/>
                      <p:cNvGrpSpPr>
                        <a:grpSpLocks/>
                      </p:cNvGrpSpPr>
                      <p:nvPr/>
                    </p:nvGrpSpPr>
                    <p:grpSpPr bwMode="auto">
                      <a:xfrm>
                        <a:off x="2194" y="1975"/>
                        <a:ext cx="144" cy="96"/>
                        <a:chOff x="2494" y="1969"/>
                        <a:chExt cx="144" cy="96"/>
                      </a:xfrm>
                    </p:grpSpPr>
                    <p:sp>
                      <p:nvSpPr>
                        <p:cNvPr id="5254" name="AutoShape 115"/>
                        <p:cNvSpPr>
                          <a:spLocks noChangeArrowheads="1"/>
                        </p:cNvSpPr>
                        <p:nvPr/>
                      </p:nvSpPr>
                      <p:spPr bwMode="auto">
                        <a:xfrm rot="5397390">
                          <a:off x="2518" y="1945"/>
                          <a:ext cx="96"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255" name="Oval 116"/>
                        <p:cNvSpPr>
                          <a:spLocks noChangeArrowheads="1"/>
                        </p:cNvSpPr>
                        <p:nvPr/>
                      </p:nvSpPr>
                      <p:spPr bwMode="auto">
                        <a:xfrm rot="-2610">
                          <a:off x="2566" y="1981"/>
                          <a:ext cx="49" cy="75"/>
                        </a:xfrm>
                        <a:prstGeom prst="ellipse">
                          <a:avLst/>
                        </a:prstGeom>
                        <a:solidFill>
                          <a:srgbClr val="FF99FF"/>
                        </a:solidFill>
                        <a:ln w="9525">
                          <a:solidFill>
                            <a:srgbClr val="FF00FF"/>
                          </a:solidFill>
                          <a:round/>
                          <a:headEnd/>
                          <a:tailEnd/>
                        </a:ln>
                      </p:spPr>
                      <p:txBody>
                        <a:bodyPr wrap="none" anchor="ctr"/>
                        <a:lstStyle/>
                        <a:p>
                          <a:endParaRPr lang="he-IL"/>
                        </a:p>
                      </p:txBody>
                    </p:sp>
                  </p:grpSp>
                </p:grpSp>
                <p:grpSp>
                  <p:nvGrpSpPr>
                    <p:cNvPr id="5177" name="Group 117"/>
                    <p:cNvGrpSpPr>
                      <a:grpSpLocks/>
                    </p:cNvGrpSpPr>
                    <p:nvPr/>
                  </p:nvGrpSpPr>
                  <p:grpSpPr bwMode="auto">
                    <a:xfrm>
                      <a:off x="1545" y="1972"/>
                      <a:ext cx="684" cy="751"/>
                      <a:chOff x="1350" y="1968"/>
                      <a:chExt cx="1640" cy="1621"/>
                    </a:xfrm>
                  </p:grpSpPr>
                  <p:grpSp>
                    <p:nvGrpSpPr>
                      <p:cNvPr id="5178" name="Group 118"/>
                      <p:cNvGrpSpPr>
                        <a:grpSpLocks/>
                      </p:cNvGrpSpPr>
                      <p:nvPr/>
                    </p:nvGrpSpPr>
                    <p:grpSpPr bwMode="auto">
                      <a:xfrm>
                        <a:off x="2352" y="1968"/>
                        <a:ext cx="638" cy="894"/>
                        <a:chOff x="2352" y="1968"/>
                        <a:chExt cx="638" cy="894"/>
                      </a:xfrm>
                    </p:grpSpPr>
                    <p:grpSp>
                      <p:nvGrpSpPr>
                        <p:cNvPr id="5179" name="Group 119"/>
                        <p:cNvGrpSpPr>
                          <a:grpSpLocks/>
                        </p:cNvGrpSpPr>
                        <p:nvPr/>
                      </p:nvGrpSpPr>
                      <p:grpSpPr bwMode="auto">
                        <a:xfrm>
                          <a:off x="2393" y="2372"/>
                          <a:ext cx="597" cy="273"/>
                          <a:chOff x="2393" y="2372"/>
                          <a:chExt cx="597" cy="273"/>
                        </a:xfrm>
                      </p:grpSpPr>
                      <p:sp>
                        <p:nvSpPr>
                          <p:cNvPr id="5249" name="Line 120"/>
                          <p:cNvSpPr>
                            <a:spLocks noChangeShapeType="1"/>
                          </p:cNvSpPr>
                          <p:nvPr/>
                        </p:nvSpPr>
                        <p:spPr bwMode="auto">
                          <a:xfrm rot="1480466" flipV="1">
                            <a:off x="2393" y="2372"/>
                            <a:ext cx="192" cy="240"/>
                          </a:xfrm>
                          <a:prstGeom prst="line">
                            <a:avLst/>
                          </a:prstGeom>
                          <a:noFill/>
                          <a:ln w="38100">
                            <a:solidFill>
                              <a:srgbClr val="FF00FF"/>
                            </a:solidFill>
                            <a:round/>
                            <a:headEnd/>
                            <a:tailEnd/>
                          </a:ln>
                        </p:spPr>
                        <p:txBody>
                          <a:bodyPr/>
                          <a:lstStyle/>
                          <a:p>
                            <a:endParaRPr lang="he-IL"/>
                          </a:p>
                        </p:txBody>
                      </p:sp>
                      <p:sp>
                        <p:nvSpPr>
                          <p:cNvPr id="5250" name="Line 121"/>
                          <p:cNvSpPr>
                            <a:spLocks noChangeShapeType="1"/>
                          </p:cNvSpPr>
                          <p:nvPr/>
                        </p:nvSpPr>
                        <p:spPr bwMode="auto">
                          <a:xfrm rot="1866191">
                            <a:off x="2605" y="2459"/>
                            <a:ext cx="144" cy="0"/>
                          </a:xfrm>
                          <a:prstGeom prst="line">
                            <a:avLst/>
                          </a:prstGeom>
                          <a:noFill/>
                          <a:ln w="38100">
                            <a:solidFill>
                              <a:srgbClr val="FF00FF"/>
                            </a:solidFill>
                            <a:round/>
                            <a:headEnd/>
                            <a:tailEnd/>
                          </a:ln>
                        </p:spPr>
                        <p:txBody>
                          <a:bodyPr/>
                          <a:lstStyle/>
                          <a:p>
                            <a:endParaRPr lang="he-IL"/>
                          </a:p>
                        </p:txBody>
                      </p:sp>
                      <p:sp>
                        <p:nvSpPr>
                          <p:cNvPr id="5251" name="Line 122"/>
                          <p:cNvSpPr>
                            <a:spLocks noChangeShapeType="1"/>
                          </p:cNvSpPr>
                          <p:nvPr/>
                        </p:nvSpPr>
                        <p:spPr bwMode="auto">
                          <a:xfrm rot="1480466">
                            <a:off x="2702" y="2549"/>
                            <a:ext cx="288" cy="96"/>
                          </a:xfrm>
                          <a:prstGeom prst="line">
                            <a:avLst/>
                          </a:prstGeom>
                          <a:noFill/>
                          <a:ln w="38100">
                            <a:solidFill>
                              <a:srgbClr val="FF00FF"/>
                            </a:solidFill>
                            <a:round/>
                            <a:headEnd/>
                            <a:tailEnd/>
                          </a:ln>
                        </p:spPr>
                        <p:txBody>
                          <a:bodyPr/>
                          <a:lstStyle/>
                          <a:p>
                            <a:endParaRPr lang="he-IL"/>
                          </a:p>
                        </p:txBody>
                      </p:sp>
                    </p:grpSp>
                    <p:grpSp>
                      <p:nvGrpSpPr>
                        <p:cNvPr id="5198" name="Group 123"/>
                        <p:cNvGrpSpPr>
                          <a:grpSpLocks/>
                        </p:cNvGrpSpPr>
                        <p:nvPr/>
                      </p:nvGrpSpPr>
                      <p:grpSpPr bwMode="auto">
                        <a:xfrm rot="917400">
                          <a:off x="2352" y="1968"/>
                          <a:ext cx="414" cy="576"/>
                          <a:chOff x="2352" y="1872"/>
                          <a:chExt cx="414" cy="576"/>
                        </a:xfrm>
                      </p:grpSpPr>
                      <p:sp>
                        <p:nvSpPr>
                          <p:cNvPr id="5246" name="Line 124"/>
                          <p:cNvSpPr>
                            <a:spLocks noChangeShapeType="1"/>
                          </p:cNvSpPr>
                          <p:nvPr/>
                        </p:nvSpPr>
                        <p:spPr bwMode="auto">
                          <a:xfrm rot="934499" flipV="1">
                            <a:off x="2352" y="2208"/>
                            <a:ext cx="192" cy="240"/>
                          </a:xfrm>
                          <a:prstGeom prst="line">
                            <a:avLst/>
                          </a:prstGeom>
                          <a:noFill/>
                          <a:ln w="38100">
                            <a:solidFill>
                              <a:srgbClr val="FF00FF"/>
                            </a:solidFill>
                            <a:round/>
                            <a:headEnd/>
                            <a:tailEnd/>
                          </a:ln>
                        </p:spPr>
                        <p:txBody>
                          <a:bodyPr/>
                          <a:lstStyle/>
                          <a:p>
                            <a:endParaRPr lang="he-IL"/>
                          </a:p>
                        </p:txBody>
                      </p:sp>
                      <p:sp>
                        <p:nvSpPr>
                          <p:cNvPr id="5247" name="Line 125"/>
                          <p:cNvSpPr>
                            <a:spLocks noChangeShapeType="1"/>
                          </p:cNvSpPr>
                          <p:nvPr/>
                        </p:nvSpPr>
                        <p:spPr bwMode="auto">
                          <a:xfrm rot="-3148094">
                            <a:off x="2539" y="2187"/>
                            <a:ext cx="144" cy="1"/>
                          </a:xfrm>
                          <a:prstGeom prst="line">
                            <a:avLst/>
                          </a:prstGeom>
                          <a:noFill/>
                          <a:ln w="38100">
                            <a:solidFill>
                              <a:srgbClr val="FF00FF"/>
                            </a:solidFill>
                            <a:round/>
                            <a:headEnd/>
                            <a:tailEnd/>
                          </a:ln>
                        </p:spPr>
                        <p:txBody>
                          <a:bodyPr/>
                          <a:lstStyle/>
                          <a:p>
                            <a:endParaRPr lang="he-IL"/>
                          </a:p>
                        </p:txBody>
                      </p:sp>
                      <p:sp>
                        <p:nvSpPr>
                          <p:cNvPr id="5248" name="Line 126"/>
                          <p:cNvSpPr>
                            <a:spLocks noChangeShapeType="1"/>
                          </p:cNvSpPr>
                          <p:nvPr/>
                        </p:nvSpPr>
                        <p:spPr bwMode="auto">
                          <a:xfrm rot="-4726025">
                            <a:off x="2574" y="1968"/>
                            <a:ext cx="288" cy="96"/>
                          </a:xfrm>
                          <a:prstGeom prst="line">
                            <a:avLst/>
                          </a:prstGeom>
                          <a:noFill/>
                          <a:ln w="38100">
                            <a:solidFill>
                              <a:srgbClr val="FF00FF"/>
                            </a:solidFill>
                            <a:round/>
                            <a:headEnd/>
                            <a:tailEnd/>
                          </a:ln>
                        </p:spPr>
                        <p:txBody>
                          <a:bodyPr/>
                          <a:lstStyle/>
                          <a:p>
                            <a:endParaRPr lang="he-IL"/>
                          </a:p>
                        </p:txBody>
                      </p:sp>
                    </p:grpSp>
                    <p:grpSp>
                      <p:nvGrpSpPr>
                        <p:cNvPr id="5199" name="Group 127"/>
                        <p:cNvGrpSpPr>
                          <a:grpSpLocks/>
                        </p:cNvGrpSpPr>
                        <p:nvPr/>
                      </p:nvGrpSpPr>
                      <p:grpSpPr bwMode="auto">
                        <a:xfrm>
                          <a:off x="2390" y="2498"/>
                          <a:ext cx="592" cy="364"/>
                          <a:chOff x="2390" y="2498"/>
                          <a:chExt cx="592" cy="364"/>
                        </a:xfrm>
                      </p:grpSpPr>
                      <p:sp>
                        <p:nvSpPr>
                          <p:cNvPr id="5243" name="Line 128"/>
                          <p:cNvSpPr>
                            <a:spLocks noChangeShapeType="1"/>
                          </p:cNvSpPr>
                          <p:nvPr/>
                        </p:nvSpPr>
                        <p:spPr bwMode="auto">
                          <a:xfrm rot="1862729" flipV="1">
                            <a:off x="2390" y="2498"/>
                            <a:ext cx="240" cy="240"/>
                          </a:xfrm>
                          <a:prstGeom prst="line">
                            <a:avLst/>
                          </a:prstGeom>
                          <a:noFill/>
                          <a:ln w="38100">
                            <a:solidFill>
                              <a:srgbClr val="FF00FF"/>
                            </a:solidFill>
                            <a:round/>
                            <a:headEnd/>
                            <a:tailEnd/>
                          </a:ln>
                        </p:spPr>
                        <p:txBody>
                          <a:bodyPr/>
                          <a:lstStyle/>
                          <a:p>
                            <a:endParaRPr lang="he-IL"/>
                          </a:p>
                        </p:txBody>
                      </p:sp>
                      <p:sp>
                        <p:nvSpPr>
                          <p:cNvPr id="5244" name="Line 129"/>
                          <p:cNvSpPr>
                            <a:spLocks noChangeShapeType="1"/>
                          </p:cNvSpPr>
                          <p:nvPr/>
                        </p:nvSpPr>
                        <p:spPr bwMode="auto">
                          <a:xfrm rot="1862729">
                            <a:off x="2641" y="2605"/>
                            <a:ext cx="143" cy="44"/>
                          </a:xfrm>
                          <a:prstGeom prst="line">
                            <a:avLst/>
                          </a:prstGeom>
                          <a:noFill/>
                          <a:ln w="38100">
                            <a:solidFill>
                              <a:srgbClr val="FF00FF"/>
                            </a:solidFill>
                            <a:round/>
                            <a:headEnd/>
                            <a:tailEnd/>
                          </a:ln>
                        </p:spPr>
                        <p:txBody>
                          <a:bodyPr/>
                          <a:lstStyle/>
                          <a:p>
                            <a:endParaRPr lang="he-IL"/>
                          </a:p>
                        </p:txBody>
                      </p:sp>
                      <p:sp>
                        <p:nvSpPr>
                          <p:cNvPr id="5245" name="Line 130"/>
                          <p:cNvSpPr>
                            <a:spLocks noChangeShapeType="1"/>
                          </p:cNvSpPr>
                          <p:nvPr/>
                        </p:nvSpPr>
                        <p:spPr bwMode="auto">
                          <a:xfrm rot="1862729">
                            <a:off x="2695" y="2731"/>
                            <a:ext cx="287" cy="131"/>
                          </a:xfrm>
                          <a:prstGeom prst="line">
                            <a:avLst/>
                          </a:prstGeom>
                          <a:noFill/>
                          <a:ln w="38100">
                            <a:solidFill>
                              <a:srgbClr val="FF00FF"/>
                            </a:solidFill>
                            <a:round/>
                            <a:headEnd/>
                            <a:tailEnd/>
                          </a:ln>
                        </p:spPr>
                        <p:txBody>
                          <a:bodyPr/>
                          <a:lstStyle/>
                          <a:p>
                            <a:endParaRPr lang="he-IL"/>
                          </a:p>
                        </p:txBody>
                      </p:sp>
                    </p:grpSp>
                  </p:grpSp>
                  <p:grpSp>
                    <p:nvGrpSpPr>
                      <p:cNvPr id="5200" name="Group 131"/>
                      <p:cNvGrpSpPr>
                        <a:grpSpLocks/>
                      </p:cNvGrpSpPr>
                      <p:nvPr/>
                    </p:nvGrpSpPr>
                    <p:grpSpPr bwMode="auto">
                      <a:xfrm flipH="1">
                        <a:off x="1350" y="1974"/>
                        <a:ext cx="638" cy="894"/>
                        <a:chOff x="2352" y="1968"/>
                        <a:chExt cx="638" cy="894"/>
                      </a:xfrm>
                    </p:grpSpPr>
                    <p:grpSp>
                      <p:nvGrpSpPr>
                        <p:cNvPr id="5201" name="Group 132"/>
                        <p:cNvGrpSpPr>
                          <a:grpSpLocks/>
                        </p:cNvGrpSpPr>
                        <p:nvPr/>
                      </p:nvGrpSpPr>
                      <p:grpSpPr bwMode="auto">
                        <a:xfrm>
                          <a:off x="2393" y="2372"/>
                          <a:ext cx="597" cy="273"/>
                          <a:chOff x="2393" y="2372"/>
                          <a:chExt cx="597" cy="273"/>
                        </a:xfrm>
                      </p:grpSpPr>
                      <p:sp>
                        <p:nvSpPr>
                          <p:cNvPr id="5237" name="Line 133"/>
                          <p:cNvSpPr>
                            <a:spLocks noChangeShapeType="1"/>
                          </p:cNvSpPr>
                          <p:nvPr/>
                        </p:nvSpPr>
                        <p:spPr bwMode="auto">
                          <a:xfrm rot="1480466" flipV="1">
                            <a:off x="2393" y="2372"/>
                            <a:ext cx="192" cy="240"/>
                          </a:xfrm>
                          <a:prstGeom prst="line">
                            <a:avLst/>
                          </a:prstGeom>
                          <a:noFill/>
                          <a:ln w="38100">
                            <a:solidFill>
                              <a:srgbClr val="FF00FF"/>
                            </a:solidFill>
                            <a:round/>
                            <a:headEnd/>
                            <a:tailEnd/>
                          </a:ln>
                        </p:spPr>
                        <p:txBody>
                          <a:bodyPr/>
                          <a:lstStyle/>
                          <a:p>
                            <a:endParaRPr lang="he-IL"/>
                          </a:p>
                        </p:txBody>
                      </p:sp>
                      <p:sp>
                        <p:nvSpPr>
                          <p:cNvPr id="5238" name="Line 134"/>
                          <p:cNvSpPr>
                            <a:spLocks noChangeShapeType="1"/>
                          </p:cNvSpPr>
                          <p:nvPr/>
                        </p:nvSpPr>
                        <p:spPr bwMode="auto">
                          <a:xfrm rot="1866191">
                            <a:off x="2605" y="2459"/>
                            <a:ext cx="144" cy="0"/>
                          </a:xfrm>
                          <a:prstGeom prst="line">
                            <a:avLst/>
                          </a:prstGeom>
                          <a:noFill/>
                          <a:ln w="38100">
                            <a:solidFill>
                              <a:srgbClr val="FF00FF"/>
                            </a:solidFill>
                            <a:round/>
                            <a:headEnd/>
                            <a:tailEnd/>
                          </a:ln>
                        </p:spPr>
                        <p:txBody>
                          <a:bodyPr/>
                          <a:lstStyle/>
                          <a:p>
                            <a:endParaRPr lang="he-IL"/>
                          </a:p>
                        </p:txBody>
                      </p:sp>
                      <p:sp>
                        <p:nvSpPr>
                          <p:cNvPr id="5" name="Line 135"/>
                          <p:cNvSpPr>
                            <a:spLocks noChangeShapeType="1"/>
                          </p:cNvSpPr>
                          <p:nvPr/>
                        </p:nvSpPr>
                        <p:spPr bwMode="auto">
                          <a:xfrm rot="1480466">
                            <a:off x="2702" y="2549"/>
                            <a:ext cx="288" cy="96"/>
                          </a:xfrm>
                          <a:prstGeom prst="line">
                            <a:avLst/>
                          </a:prstGeom>
                          <a:noFill/>
                          <a:ln w="38100">
                            <a:solidFill>
                              <a:srgbClr val="FF00FF"/>
                            </a:solidFill>
                            <a:round/>
                            <a:headEnd/>
                            <a:tailEnd/>
                          </a:ln>
                        </p:spPr>
                        <p:txBody>
                          <a:bodyPr/>
                          <a:lstStyle/>
                          <a:p>
                            <a:endParaRPr lang="he-IL"/>
                          </a:p>
                        </p:txBody>
                      </p:sp>
                    </p:grpSp>
                    <p:grpSp>
                      <p:nvGrpSpPr>
                        <p:cNvPr id="5208" name="Group 136"/>
                        <p:cNvGrpSpPr>
                          <a:grpSpLocks/>
                        </p:cNvGrpSpPr>
                        <p:nvPr/>
                      </p:nvGrpSpPr>
                      <p:grpSpPr bwMode="auto">
                        <a:xfrm rot="917400">
                          <a:off x="2352" y="1968"/>
                          <a:ext cx="414" cy="576"/>
                          <a:chOff x="2352" y="1872"/>
                          <a:chExt cx="414" cy="576"/>
                        </a:xfrm>
                      </p:grpSpPr>
                      <p:sp>
                        <p:nvSpPr>
                          <p:cNvPr id="5234" name="Line 137"/>
                          <p:cNvSpPr>
                            <a:spLocks noChangeShapeType="1"/>
                          </p:cNvSpPr>
                          <p:nvPr/>
                        </p:nvSpPr>
                        <p:spPr bwMode="auto">
                          <a:xfrm rot="934499" flipV="1">
                            <a:off x="2352" y="2208"/>
                            <a:ext cx="192" cy="240"/>
                          </a:xfrm>
                          <a:prstGeom prst="line">
                            <a:avLst/>
                          </a:prstGeom>
                          <a:noFill/>
                          <a:ln w="38100">
                            <a:solidFill>
                              <a:srgbClr val="FF00FF"/>
                            </a:solidFill>
                            <a:round/>
                            <a:headEnd/>
                            <a:tailEnd/>
                          </a:ln>
                        </p:spPr>
                        <p:txBody>
                          <a:bodyPr/>
                          <a:lstStyle/>
                          <a:p>
                            <a:endParaRPr lang="he-IL"/>
                          </a:p>
                        </p:txBody>
                      </p:sp>
                      <p:sp>
                        <p:nvSpPr>
                          <p:cNvPr id="5235" name="Line 138"/>
                          <p:cNvSpPr>
                            <a:spLocks noChangeShapeType="1"/>
                          </p:cNvSpPr>
                          <p:nvPr/>
                        </p:nvSpPr>
                        <p:spPr bwMode="auto">
                          <a:xfrm rot="-3148094">
                            <a:off x="2539" y="2187"/>
                            <a:ext cx="144" cy="1"/>
                          </a:xfrm>
                          <a:prstGeom prst="line">
                            <a:avLst/>
                          </a:prstGeom>
                          <a:noFill/>
                          <a:ln w="38100">
                            <a:solidFill>
                              <a:srgbClr val="FF00FF"/>
                            </a:solidFill>
                            <a:round/>
                            <a:headEnd/>
                            <a:tailEnd/>
                          </a:ln>
                        </p:spPr>
                        <p:txBody>
                          <a:bodyPr/>
                          <a:lstStyle/>
                          <a:p>
                            <a:endParaRPr lang="he-IL"/>
                          </a:p>
                        </p:txBody>
                      </p:sp>
                      <p:sp>
                        <p:nvSpPr>
                          <p:cNvPr id="5236" name="Line 139"/>
                          <p:cNvSpPr>
                            <a:spLocks noChangeShapeType="1"/>
                          </p:cNvSpPr>
                          <p:nvPr/>
                        </p:nvSpPr>
                        <p:spPr bwMode="auto">
                          <a:xfrm rot="-4726025">
                            <a:off x="2574" y="1968"/>
                            <a:ext cx="288" cy="96"/>
                          </a:xfrm>
                          <a:prstGeom prst="line">
                            <a:avLst/>
                          </a:prstGeom>
                          <a:noFill/>
                          <a:ln w="38100">
                            <a:solidFill>
                              <a:srgbClr val="FF00FF"/>
                            </a:solidFill>
                            <a:round/>
                            <a:headEnd/>
                            <a:tailEnd/>
                          </a:ln>
                        </p:spPr>
                        <p:txBody>
                          <a:bodyPr/>
                          <a:lstStyle/>
                          <a:p>
                            <a:endParaRPr lang="he-IL"/>
                          </a:p>
                        </p:txBody>
                      </p:sp>
                    </p:grpSp>
                    <p:grpSp>
                      <p:nvGrpSpPr>
                        <p:cNvPr id="5209" name="Group 140"/>
                        <p:cNvGrpSpPr>
                          <a:grpSpLocks/>
                        </p:cNvGrpSpPr>
                        <p:nvPr/>
                      </p:nvGrpSpPr>
                      <p:grpSpPr bwMode="auto">
                        <a:xfrm>
                          <a:off x="2390" y="2498"/>
                          <a:ext cx="592" cy="364"/>
                          <a:chOff x="2390" y="2498"/>
                          <a:chExt cx="592" cy="364"/>
                        </a:xfrm>
                      </p:grpSpPr>
                      <p:sp>
                        <p:nvSpPr>
                          <p:cNvPr id="5231" name="Line 141"/>
                          <p:cNvSpPr>
                            <a:spLocks noChangeShapeType="1"/>
                          </p:cNvSpPr>
                          <p:nvPr/>
                        </p:nvSpPr>
                        <p:spPr bwMode="auto">
                          <a:xfrm rot="1862729" flipV="1">
                            <a:off x="2390" y="2498"/>
                            <a:ext cx="240" cy="240"/>
                          </a:xfrm>
                          <a:prstGeom prst="line">
                            <a:avLst/>
                          </a:prstGeom>
                          <a:noFill/>
                          <a:ln w="38100">
                            <a:solidFill>
                              <a:srgbClr val="FF00FF"/>
                            </a:solidFill>
                            <a:round/>
                            <a:headEnd/>
                            <a:tailEnd/>
                          </a:ln>
                        </p:spPr>
                        <p:txBody>
                          <a:bodyPr/>
                          <a:lstStyle/>
                          <a:p>
                            <a:endParaRPr lang="he-IL"/>
                          </a:p>
                        </p:txBody>
                      </p:sp>
                      <p:sp>
                        <p:nvSpPr>
                          <p:cNvPr id="5232" name="Line 142"/>
                          <p:cNvSpPr>
                            <a:spLocks noChangeShapeType="1"/>
                          </p:cNvSpPr>
                          <p:nvPr/>
                        </p:nvSpPr>
                        <p:spPr bwMode="auto">
                          <a:xfrm rot="1862729">
                            <a:off x="2641" y="2605"/>
                            <a:ext cx="143" cy="44"/>
                          </a:xfrm>
                          <a:prstGeom prst="line">
                            <a:avLst/>
                          </a:prstGeom>
                          <a:noFill/>
                          <a:ln w="38100">
                            <a:solidFill>
                              <a:srgbClr val="FF00FF"/>
                            </a:solidFill>
                            <a:round/>
                            <a:headEnd/>
                            <a:tailEnd/>
                          </a:ln>
                        </p:spPr>
                        <p:txBody>
                          <a:bodyPr/>
                          <a:lstStyle/>
                          <a:p>
                            <a:endParaRPr lang="he-IL"/>
                          </a:p>
                        </p:txBody>
                      </p:sp>
                      <p:sp>
                        <p:nvSpPr>
                          <p:cNvPr id="5233" name="Line 143"/>
                          <p:cNvSpPr>
                            <a:spLocks noChangeShapeType="1"/>
                          </p:cNvSpPr>
                          <p:nvPr/>
                        </p:nvSpPr>
                        <p:spPr bwMode="auto">
                          <a:xfrm rot="1862729">
                            <a:off x="2695" y="2731"/>
                            <a:ext cx="287" cy="131"/>
                          </a:xfrm>
                          <a:prstGeom prst="line">
                            <a:avLst/>
                          </a:prstGeom>
                          <a:noFill/>
                          <a:ln w="38100">
                            <a:solidFill>
                              <a:srgbClr val="FF00FF"/>
                            </a:solidFill>
                            <a:round/>
                            <a:headEnd/>
                            <a:tailEnd/>
                          </a:ln>
                        </p:spPr>
                        <p:txBody>
                          <a:bodyPr/>
                          <a:lstStyle/>
                          <a:p>
                            <a:endParaRPr lang="he-IL"/>
                          </a:p>
                        </p:txBody>
                      </p:sp>
                    </p:grpSp>
                  </p:grpSp>
                  <p:grpSp>
                    <p:nvGrpSpPr>
                      <p:cNvPr id="5210" name="Group 144"/>
                      <p:cNvGrpSpPr>
                        <a:grpSpLocks/>
                      </p:cNvGrpSpPr>
                      <p:nvPr/>
                    </p:nvGrpSpPr>
                    <p:grpSpPr bwMode="auto">
                      <a:xfrm>
                        <a:off x="1858" y="2067"/>
                        <a:ext cx="629" cy="1522"/>
                        <a:chOff x="1858" y="2067"/>
                        <a:chExt cx="629" cy="1522"/>
                      </a:xfrm>
                    </p:grpSpPr>
                    <p:grpSp>
                      <p:nvGrpSpPr>
                        <p:cNvPr id="5211" name="Group 145"/>
                        <p:cNvGrpSpPr>
                          <a:grpSpLocks/>
                        </p:cNvGrpSpPr>
                        <p:nvPr/>
                      </p:nvGrpSpPr>
                      <p:grpSpPr bwMode="auto">
                        <a:xfrm>
                          <a:off x="1858" y="3266"/>
                          <a:ext cx="336" cy="319"/>
                          <a:chOff x="1858" y="3266"/>
                          <a:chExt cx="336" cy="319"/>
                        </a:xfrm>
                      </p:grpSpPr>
                      <p:sp>
                        <p:nvSpPr>
                          <p:cNvPr id="5226" name="Oval 146"/>
                          <p:cNvSpPr>
                            <a:spLocks noChangeArrowheads="1"/>
                          </p:cNvSpPr>
                          <p:nvPr/>
                        </p:nvSpPr>
                        <p:spPr bwMode="auto">
                          <a:xfrm rot="3245416">
                            <a:off x="1954" y="3249"/>
                            <a:ext cx="144" cy="336"/>
                          </a:xfrm>
                          <a:prstGeom prst="ellipse">
                            <a:avLst/>
                          </a:prstGeom>
                          <a:solidFill>
                            <a:srgbClr val="FF99FF"/>
                          </a:solidFill>
                          <a:ln w="9525">
                            <a:solidFill>
                              <a:srgbClr val="FF00FF"/>
                            </a:solidFill>
                            <a:round/>
                            <a:headEnd/>
                            <a:tailEnd/>
                          </a:ln>
                        </p:spPr>
                        <p:txBody>
                          <a:bodyPr wrap="none" anchor="ctr"/>
                          <a:lstStyle/>
                          <a:p>
                            <a:endParaRPr lang="he-IL"/>
                          </a:p>
                        </p:txBody>
                      </p:sp>
                      <p:sp>
                        <p:nvSpPr>
                          <p:cNvPr id="5227" name="Oval 147"/>
                          <p:cNvSpPr>
                            <a:spLocks noChangeArrowheads="1"/>
                          </p:cNvSpPr>
                          <p:nvPr/>
                        </p:nvSpPr>
                        <p:spPr bwMode="auto">
                          <a:xfrm rot="1737011">
                            <a:off x="2038" y="3266"/>
                            <a:ext cx="144" cy="319"/>
                          </a:xfrm>
                          <a:prstGeom prst="ellipse">
                            <a:avLst/>
                          </a:prstGeom>
                          <a:solidFill>
                            <a:srgbClr val="FF99FF"/>
                          </a:solidFill>
                          <a:ln w="9525">
                            <a:solidFill>
                              <a:srgbClr val="FF00FF"/>
                            </a:solidFill>
                            <a:round/>
                            <a:headEnd/>
                            <a:tailEnd/>
                          </a:ln>
                        </p:spPr>
                        <p:txBody>
                          <a:bodyPr wrap="none" anchor="ctr"/>
                          <a:lstStyle/>
                          <a:p>
                            <a:endParaRPr lang="he-IL"/>
                          </a:p>
                        </p:txBody>
                      </p:sp>
                    </p:grpSp>
                    <p:grpSp>
                      <p:nvGrpSpPr>
                        <p:cNvPr id="5212" name="Group 148"/>
                        <p:cNvGrpSpPr>
                          <a:grpSpLocks/>
                        </p:cNvGrpSpPr>
                        <p:nvPr/>
                      </p:nvGrpSpPr>
                      <p:grpSpPr bwMode="auto">
                        <a:xfrm flipH="1">
                          <a:off x="2151" y="3270"/>
                          <a:ext cx="336" cy="319"/>
                          <a:chOff x="1858" y="3266"/>
                          <a:chExt cx="336" cy="319"/>
                        </a:xfrm>
                      </p:grpSpPr>
                      <p:sp>
                        <p:nvSpPr>
                          <p:cNvPr id="5224" name="Oval 149"/>
                          <p:cNvSpPr>
                            <a:spLocks noChangeArrowheads="1"/>
                          </p:cNvSpPr>
                          <p:nvPr/>
                        </p:nvSpPr>
                        <p:spPr bwMode="auto">
                          <a:xfrm rot="3245416">
                            <a:off x="1954" y="3249"/>
                            <a:ext cx="144" cy="336"/>
                          </a:xfrm>
                          <a:prstGeom prst="ellipse">
                            <a:avLst/>
                          </a:prstGeom>
                          <a:solidFill>
                            <a:srgbClr val="FF99FF"/>
                          </a:solidFill>
                          <a:ln w="9525">
                            <a:solidFill>
                              <a:srgbClr val="FF00FF"/>
                            </a:solidFill>
                            <a:round/>
                            <a:headEnd/>
                            <a:tailEnd/>
                          </a:ln>
                        </p:spPr>
                        <p:txBody>
                          <a:bodyPr wrap="none" anchor="ctr"/>
                          <a:lstStyle/>
                          <a:p>
                            <a:endParaRPr lang="he-IL"/>
                          </a:p>
                        </p:txBody>
                      </p:sp>
                      <p:sp>
                        <p:nvSpPr>
                          <p:cNvPr id="5225" name="Oval 150"/>
                          <p:cNvSpPr>
                            <a:spLocks noChangeArrowheads="1"/>
                          </p:cNvSpPr>
                          <p:nvPr/>
                        </p:nvSpPr>
                        <p:spPr bwMode="auto">
                          <a:xfrm rot="1737011">
                            <a:off x="2038" y="3266"/>
                            <a:ext cx="144" cy="319"/>
                          </a:xfrm>
                          <a:prstGeom prst="ellipse">
                            <a:avLst/>
                          </a:prstGeom>
                          <a:solidFill>
                            <a:srgbClr val="FF99FF"/>
                          </a:solidFill>
                          <a:ln w="9525">
                            <a:solidFill>
                              <a:srgbClr val="FF00FF"/>
                            </a:solidFill>
                            <a:round/>
                            <a:headEnd/>
                            <a:tailEnd/>
                          </a:ln>
                        </p:spPr>
                        <p:txBody>
                          <a:bodyPr wrap="none" anchor="ctr"/>
                          <a:lstStyle/>
                          <a:p>
                            <a:endParaRPr lang="he-IL"/>
                          </a:p>
                        </p:txBody>
                      </p:sp>
                    </p:grpSp>
                    <p:grpSp>
                      <p:nvGrpSpPr>
                        <p:cNvPr id="5213" name="Group 151"/>
                        <p:cNvGrpSpPr>
                          <a:grpSpLocks/>
                        </p:cNvGrpSpPr>
                        <p:nvPr/>
                      </p:nvGrpSpPr>
                      <p:grpSpPr bwMode="auto">
                        <a:xfrm>
                          <a:off x="1984" y="2067"/>
                          <a:ext cx="368" cy="1493"/>
                          <a:chOff x="1984" y="2064"/>
                          <a:chExt cx="368" cy="1493"/>
                        </a:xfrm>
                      </p:grpSpPr>
                      <p:sp>
                        <p:nvSpPr>
                          <p:cNvPr id="5214" name="Oval 152"/>
                          <p:cNvSpPr>
                            <a:spLocks noChangeArrowheads="1"/>
                          </p:cNvSpPr>
                          <p:nvPr/>
                        </p:nvSpPr>
                        <p:spPr bwMode="auto">
                          <a:xfrm rot="-2610">
                            <a:off x="1984" y="2064"/>
                            <a:ext cx="368" cy="953"/>
                          </a:xfrm>
                          <a:prstGeom prst="ellipse">
                            <a:avLst/>
                          </a:prstGeom>
                          <a:solidFill>
                            <a:srgbClr val="FF99FF"/>
                          </a:solidFill>
                          <a:ln w="9525">
                            <a:solidFill>
                              <a:srgbClr val="FF00FF"/>
                            </a:solidFill>
                            <a:round/>
                            <a:headEnd/>
                            <a:tailEnd/>
                          </a:ln>
                        </p:spPr>
                        <p:txBody>
                          <a:bodyPr wrap="none" anchor="ctr"/>
                          <a:lstStyle/>
                          <a:p>
                            <a:endParaRPr lang="he-IL"/>
                          </a:p>
                        </p:txBody>
                      </p:sp>
                      <p:sp>
                        <p:nvSpPr>
                          <p:cNvPr id="5215" name="Oval 153"/>
                          <p:cNvSpPr>
                            <a:spLocks noChangeArrowheads="1"/>
                          </p:cNvSpPr>
                          <p:nvPr/>
                        </p:nvSpPr>
                        <p:spPr bwMode="auto">
                          <a:xfrm rot="5400000">
                            <a:off x="2095" y="2599"/>
                            <a:ext cx="144" cy="322"/>
                          </a:xfrm>
                          <a:prstGeom prst="ellipse">
                            <a:avLst/>
                          </a:prstGeom>
                          <a:solidFill>
                            <a:srgbClr val="FF99FF">
                              <a:alpha val="49019"/>
                            </a:srgbClr>
                          </a:solidFill>
                          <a:ln w="9525">
                            <a:solidFill>
                              <a:srgbClr val="FF00FF"/>
                            </a:solidFill>
                            <a:round/>
                            <a:headEnd/>
                            <a:tailEnd/>
                          </a:ln>
                        </p:spPr>
                        <p:txBody>
                          <a:bodyPr wrap="none" anchor="ctr"/>
                          <a:lstStyle/>
                          <a:p>
                            <a:endParaRPr lang="he-IL"/>
                          </a:p>
                        </p:txBody>
                      </p:sp>
                      <p:grpSp>
                        <p:nvGrpSpPr>
                          <p:cNvPr id="5216" name="Group 154"/>
                          <p:cNvGrpSpPr>
                            <a:grpSpLocks/>
                          </p:cNvGrpSpPr>
                          <p:nvPr/>
                        </p:nvGrpSpPr>
                        <p:grpSpPr bwMode="auto">
                          <a:xfrm>
                            <a:off x="2006" y="2738"/>
                            <a:ext cx="325" cy="819"/>
                            <a:chOff x="1964" y="2760"/>
                            <a:chExt cx="325" cy="756"/>
                          </a:xfrm>
                        </p:grpSpPr>
                        <p:sp>
                          <p:nvSpPr>
                            <p:cNvPr id="5217" name="AutoShape 155"/>
                            <p:cNvSpPr>
                              <a:spLocks noChangeArrowheads="1"/>
                            </p:cNvSpPr>
                            <p:nvPr/>
                          </p:nvSpPr>
                          <p:spPr bwMode="auto">
                            <a:xfrm rot="-2610">
                              <a:off x="1964" y="2760"/>
                              <a:ext cx="325" cy="1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60 w 21600"/>
                                <a:gd name="T13" fmla="*/ 1980 h 21600"/>
                                <a:gd name="T14" fmla="*/ 19540 w 21600"/>
                                <a:gd name="T15" fmla="*/ 19620 h 21600"/>
                              </a:gdLst>
                              <a:ahLst/>
                              <a:cxnLst>
                                <a:cxn ang="T8">
                                  <a:pos x="T0" y="T1"/>
                                </a:cxn>
                                <a:cxn ang="T9">
                                  <a:pos x="T2" y="T3"/>
                                </a:cxn>
                                <a:cxn ang="T10">
                                  <a:pos x="T4" y="T5"/>
                                </a:cxn>
                                <a:cxn ang="T11">
                                  <a:pos x="T6" y="T7"/>
                                </a:cxn>
                              </a:cxnLst>
                              <a:rect l="T12" t="T13" r="T14" b="T15"/>
                              <a:pathLst>
                                <a:path w="21600" h="21600">
                                  <a:moveTo>
                                    <a:pt x="0" y="0"/>
                                  </a:moveTo>
                                  <a:lnTo>
                                    <a:pt x="456" y="21600"/>
                                  </a:lnTo>
                                  <a:lnTo>
                                    <a:pt x="21144"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218" name="AutoShape 156"/>
                            <p:cNvSpPr>
                              <a:spLocks noChangeArrowheads="1"/>
                            </p:cNvSpPr>
                            <p:nvPr/>
                          </p:nvSpPr>
                          <p:spPr bwMode="auto">
                            <a:xfrm rot="-2610">
                              <a:off x="1971" y="2879"/>
                              <a:ext cx="311"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223 w 21600"/>
                                <a:gd name="T13" fmla="*/ 2250 h 21600"/>
                                <a:gd name="T14" fmla="*/ 19377 w 21600"/>
                                <a:gd name="T15" fmla="*/ 19350 h 21600"/>
                              </a:gdLst>
                              <a:ahLst/>
                              <a:cxnLst>
                                <a:cxn ang="T8">
                                  <a:pos x="T0" y="T1"/>
                                </a:cxn>
                                <a:cxn ang="T9">
                                  <a:pos x="T2" y="T3"/>
                                </a:cxn>
                                <a:cxn ang="T10">
                                  <a:pos x="T4" y="T5"/>
                                </a:cxn>
                                <a:cxn ang="T11">
                                  <a:pos x="T6" y="T7"/>
                                </a:cxn>
                              </a:cxnLst>
                              <a:rect l="T12" t="T13" r="T14" b="T15"/>
                              <a:pathLst>
                                <a:path w="21600" h="21600">
                                  <a:moveTo>
                                    <a:pt x="0" y="0"/>
                                  </a:moveTo>
                                  <a:lnTo>
                                    <a:pt x="781" y="21600"/>
                                  </a:lnTo>
                                  <a:lnTo>
                                    <a:pt x="20819"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219" name="AutoShape 157"/>
                            <p:cNvSpPr>
                              <a:spLocks noChangeArrowheads="1"/>
                            </p:cNvSpPr>
                            <p:nvPr/>
                          </p:nvSpPr>
                          <p:spPr bwMode="auto">
                            <a:xfrm rot="-2610">
                              <a:off x="1983" y="2975"/>
                              <a:ext cx="288" cy="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475 w 21600"/>
                                <a:gd name="T13" fmla="*/ 2455 h 21600"/>
                                <a:gd name="T14" fmla="*/ 19125 w 21600"/>
                                <a:gd name="T15" fmla="*/ 19145 h 21600"/>
                              </a:gdLst>
                              <a:ahLst/>
                              <a:cxnLst>
                                <a:cxn ang="T8">
                                  <a:pos x="T0" y="T1"/>
                                </a:cxn>
                                <a:cxn ang="T9">
                                  <a:pos x="T2" y="T3"/>
                                </a:cxn>
                                <a:cxn ang="T10">
                                  <a:pos x="T4" y="T5"/>
                                </a:cxn>
                                <a:cxn ang="T11">
                                  <a:pos x="T6" y="T7"/>
                                </a:cxn>
                              </a:cxnLst>
                              <a:rect l="T12" t="T13" r="T14" b="T15"/>
                              <a:pathLst>
                                <a:path w="21600" h="21600">
                                  <a:moveTo>
                                    <a:pt x="0" y="0"/>
                                  </a:moveTo>
                                  <a:lnTo>
                                    <a:pt x="1306" y="21600"/>
                                  </a:lnTo>
                                  <a:lnTo>
                                    <a:pt x="20294"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220" name="AutoShape 158"/>
                            <p:cNvSpPr>
                              <a:spLocks noChangeArrowheads="1"/>
                            </p:cNvSpPr>
                            <p:nvPr/>
                          </p:nvSpPr>
                          <p:spPr bwMode="auto">
                            <a:xfrm rot="-2610">
                              <a:off x="2001" y="3061"/>
                              <a:ext cx="252"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57 w 21600"/>
                                <a:gd name="T13" fmla="*/ 2700 h 21600"/>
                                <a:gd name="T14" fmla="*/ 18943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16" y="21600"/>
                                  </a:lnTo>
                                  <a:lnTo>
                                    <a:pt x="19884"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221" name="AutoShape 159"/>
                            <p:cNvSpPr>
                              <a:spLocks noChangeArrowheads="1"/>
                            </p:cNvSpPr>
                            <p:nvPr/>
                          </p:nvSpPr>
                          <p:spPr bwMode="auto">
                            <a:xfrm rot="-2610">
                              <a:off x="2021" y="3132"/>
                              <a:ext cx="213"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44 w 21600"/>
                                <a:gd name="T13" fmla="*/ 3000 h 21600"/>
                                <a:gd name="T14" fmla="*/ 18456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602" y="21600"/>
                                  </a:lnTo>
                                  <a:lnTo>
                                    <a:pt x="18998"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222" name="AutoShape 160"/>
                            <p:cNvSpPr>
                              <a:spLocks noChangeArrowheads="1"/>
                            </p:cNvSpPr>
                            <p:nvPr/>
                          </p:nvSpPr>
                          <p:spPr bwMode="auto">
                            <a:xfrm rot="-2610">
                              <a:off x="2050" y="3204"/>
                              <a:ext cx="157"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15 w 21600"/>
                                <a:gd name="T13" fmla="*/ 3600 h 21600"/>
                                <a:gd name="T14" fmla="*/ 17885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891" y="21600"/>
                                  </a:lnTo>
                                  <a:lnTo>
                                    <a:pt x="17709"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223" name="AutoShape 161"/>
                            <p:cNvSpPr>
                              <a:spLocks noChangeArrowheads="1"/>
                            </p:cNvSpPr>
                            <p:nvPr/>
                          </p:nvSpPr>
                          <p:spPr bwMode="auto">
                            <a:xfrm flipV="1">
                              <a:off x="2080" y="3276"/>
                              <a:ext cx="96" cy="240"/>
                            </a:xfrm>
                            <a:prstGeom prst="triangle">
                              <a:avLst>
                                <a:gd name="adj" fmla="val 50000"/>
                              </a:avLst>
                            </a:prstGeom>
                            <a:solidFill>
                              <a:srgbClr val="FF99FF"/>
                            </a:solidFill>
                            <a:ln w="9525">
                              <a:solidFill>
                                <a:srgbClr val="FF00FF"/>
                              </a:solidFill>
                              <a:miter lim="800000"/>
                              <a:headEnd/>
                              <a:tailEnd/>
                            </a:ln>
                          </p:spPr>
                          <p:txBody>
                            <a:bodyPr wrap="none" anchor="ctr"/>
                            <a:lstStyle/>
                            <a:p>
                              <a:endParaRPr lang="he-IL"/>
                            </a:p>
                          </p:txBody>
                        </p:sp>
                      </p:grpSp>
                    </p:grpSp>
                  </p:grpSp>
                </p:grpSp>
                <p:grpSp>
                  <p:nvGrpSpPr>
                    <p:cNvPr id="5228" name="Group 162"/>
                    <p:cNvGrpSpPr>
                      <a:grpSpLocks/>
                    </p:cNvGrpSpPr>
                    <p:nvPr/>
                  </p:nvGrpSpPr>
                  <p:grpSpPr bwMode="auto">
                    <a:xfrm>
                      <a:off x="1878" y="1870"/>
                      <a:ext cx="17" cy="357"/>
                      <a:chOff x="2146" y="1750"/>
                      <a:chExt cx="39" cy="771"/>
                    </a:xfrm>
                  </p:grpSpPr>
                  <p:sp>
                    <p:nvSpPr>
                      <p:cNvPr id="5206" name="Oval 163"/>
                      <p:cNvSpPr>
                        <a:spLocks noChangeArrowheads="1"/>
                      </p:cNvSpPr>
                      <p:nvPr/>
                    </p:nvSpPr>
                    <p:spPr bwMode="auto">
                      <a:xfrm rot="-2610">
                        <a:off x="2146" y="1750"/>
                        <a:ext cx="39" cy="771"/>
                      </a:xfrm>
                      <a:prstGeom prst="ellipse">
                        <a:avLst/>
                      </a:prstGeom>
                      <a:solidFill>
                        <a:srgbClr val="FF99FF"/>
                      </a:solidFill>
                      <a:ln w="9525">
                        <a:solidFill>
                          <a:srgbClr val="FF00FF"/>
                        </a:solidFill>
                        <a:round/>
                        <a:headEnd/>
                        <a:tailEnd/>
                      </a:ln>
                    </p:spPr>
                    <p:txBody>
                      <a:bodyPr wrap="none" anchor="ctr"/>
                      <a:lstStyle/>
                      <a:p>
                        <a:endParaRPr lang="he-IL"/>
                      </a:p>
                    </p:txBody>
                  </p:sp>
                  <p:sp>
                    <p:nvSpPr>
                      <p:cNvPr id="5207" name="Line 164"/>
                      <p:cNvSpPr>
                        <a:spLocks noChangeShapeType="1"/>
                      </p:cNvSpPr>
                      <p:nvPr/>
                    </p:nvSpPr>
                    <p:spPr bwMode="auto">
                      <a:xfrm rot="21597390" flipV="1">
                        <a:off x="2166" y="1750"/>
                        <a:ext cx="1" cy="771"/>
                      </a:xfrm>
                      <a:prstGeom prst="line">
                        <a:avLst/>
                      </a:prstGeom>
                      <a:noFill/>
                      <a:ln w="9525">
                        <a:solidFill>
                          <a:srgbClr val="FF00FF"/>
                        </a:solidFill>
                        <a:round/>
                        <a:headEnd/>
                        <a:tailEnd/>
                      </a:ln>
                    </p:spPr>
                    <p:txBody>
                      <a:bodyPr wrap="none" anchor="ctr"/>
                      <a:lstStyle/>
                      <a:p>
                        <a:endParaRPr lang="he-IL"/>
                      </a:p>
                    </p:txBody>
                  </p:sp>
                </p:grpSp>
                <p:sp>
                  <p:nvSpPr>
                    <p:cNvPr id="5202" name="AutoShape 165"/>
                    <p:cNvSpPr>
                      <a:spLocks noChangeArrowheads="1"/>
                    </p:cNvSpPr>
                    <p:nvPr/>
                  </p:nvSpPr>
                  <p:spPr bwMode="auto">
                    <a:xfrm rot="832647">
                      <a:off x="1938" y="1456"/>
                      <a:ext cx="22" cy="515"/>
                    </a:xfrm>
                    <a:prstGeom prst="moon">
                      <a:avLst>
                        <a:gd name="adj" fmla="val 50000"/>
                      </a:avLst>
                    </a:prstGeom>
                    <a:solidFill>
                      <a:srgbClr val="FF99FF"/>
                    </a:solidFill>
                    <a:ln w="9525">
                      <a:solidFill>
                        <a:srgbClr val="FF00FF"/>
                      </a:solidFill>
                      <a:miter lim="800000"/>
                      <a:headEnd/>
                      <a:tailEnd/>
                    </a:ln>
                  </p:spPr>
                  <p:txBody>
                    <a:bodyPr wrap="none" anchor="ctr"/>
                    <a:lstStyle/>
                    <a:p>
                      <a:endParaRPr lang="he-IL"/>
                    </a:p>
                  </p:txBody>
                </p:sp>
                <p:sp>
                  <p:nvSpPr>
                    <p:cNvPr id="5203" name="AutoShape 166"/>
                    <p:cNvSpPr>
                      <a:spLocks noChangeArrowheads="1"/>
                    </p:cNvSpPr>
                    <p:nvPr/>
                  </p:nvSpPr>
                  <p:spPr bwMode="auto">
                    <a:xfrm rot="649113">
                      <a:off x="1894" y="1954"/>
                      <a:ext cx="20" cy="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560 w 21600"/>
                        <a:gd name="T13" fmla="*/ 7093 h 21600"/>
                        <a:gd name="T14" fmla="*/ 14040 w 21600"/>
                        <a:gd name="T15" fmla="*/ 14507 h 21600"/>
                      </a:gdLst>
                      <a:ahLst/>
                      <a:cxnLst>
                        <a:cxn ang="T8">
                          <a:pos x="T0" y="T1"/>
                        </a:cxn>
                        <a:cxn ang="T9">
                          <a:pos x="T2" y="T3"/>
                        </a:cxn>
                        <a:cxn ang="T10">
                          <a:pos x="T4" y="T5"/>
                        </a:cxn>
                        <a:cxn ang="T11">
                          <a:pos x="T6" y="T7"/>
                        </a:cxn>
                      </a:cxnLst>
                      <a:rect l="T12" t="T13" r="T14" b="T15"/>
                      <a:pathLst>
                        <a:path w="21600" h="21600">
                          <a:moveTo>
                            <a:pt x="0" y="0"/>
                          </a:moveTo>
                          <a:lnTo>
                            <a:pt x="10504" y="21600"/>
                          </a:lnTo>
                          <a:lnTo>
                            <a:pt x="11096"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204" name="AutoShape 167"/>
                    <p:cNvSpPr>
                      <a:spLocks noChangeArrowheads="1"/>
                    </p:cNvSpPr>
                    <p:nvPr/>
                  </p:nvSpPr>
                  <p:spPr bwMode="auto">
                    <a:xfrm rot="20767353" flipH="1">
                      <a:off x="1816" y="1475"/>
                      <a:ext cx="20" cy="496"/>
                    </a:xfrm>
                    <a:prstGeom prst="moon">
                      <a:avLst>
                        <a:gd name="adj" fmla="val 50000"/>
                      </a:avLst>
                    </a:prstGeom>
                    <a:solidFill>
                      <a:srgbClr val="FF99FF"/>
                    </a:solidFill>
                    <a:ln w="9525">
                      <a:solidFill>
                        <a:srgbClr val="FF00FF"/>
                      </a:solidFill>
                      <a:miter lim="800000"/>
                      <a:headEnd/>
                      <a:tailEnd/>
                    </a:ln>
                  </p:spPr>
                  <p:txBody>
                    <a:bodyPr wrap="none" anchor="ctr"/>
                    <a:lstStyle/>
                    <a:p>
                      <a:endParaRPr lang="he-IL"/>
                    </a:p>
                  </p:txBody>
                </p:sp>
                <p:sp>
                  <p:nvSpPr>
                    <p:cNvPr id="5205" name="AutoShape 168"/>
                    <p:cNvSpPr>
                      <a:spLocks noChangeArrowheads="1"/>
                    </p:cNvSpPr>
                    <p:nvPr/>
                  </p:nvSpPr>
                  <p:spPr bwMode="auto">
                    <a:xfrm rot="20950887" flipH="1">
                      <a:off x="1859" y="1956"/>
                      <a:ext cx="20" cy="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560 w 21600"/>
                        <a:gd name="T13" fmla="*/ 7200 h 21600"/>
                        <a:gd name="T14" fmla="*/ 1404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504" y="21600"/>
                          </a:lnTo>
                          <a:lnTo>
                            <a:pt x="11096"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grpSp>
              <p:grpSp>
                <p:nvGrpSpPr>
                  <p:cNvPr id="5229" name="Group 169"/>
                  <p:cNvGrpSpPr>
                    <a:grpSpLocks/>
                  </p:cNvGrpSpPr>
                  <p:nvPr/>
                </p:nvGrpSpPr>
                <p:grpSpPr bwMode="auto">
                  <a:xfrm rot="4715825" flipH="1">
                    <a:off x="2138" y="755"/>
                    <a:ext cx="109" cy="830"/>
                    <a:chOff x="2415" y="1406"/>
                    <a:chExt cx="72" cy="620"/>
                  </a:xfrm>
                </p:grpSpPr>
                <p:sp>
                  <p:nvSpPr>
                    <p:cNvPr id="5187" name="AutoShape 170"/>
                    <p:cNvSpPr>
                      <a:spLocks noChangeArrowheads="1"/>
                    </p:cNvSpPr>
                    <p:nvPr/>
                  </p:nvSpPr>
                  <p:spPr bwMode="auto">
                    <a:xfrm rot="983177">
                      <a:off x="2415" y="1976"/>
                      <a:ext cx="12" cy="5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00 w 21600"/>
                        <a:gd name="T13" fmla="*/ 4320 h 21600"/>
                        <a:gd name="T14" fmla="*/ 18000 w 21600"/>
                        <a:gd name="T15" fmla="*/ 1728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188" name="AutoShape 171"/>
                    <p:cNvSpPr>
                      <a:spLocks noChangeArrowheads="1"/>
                    </p:cNvSpPr>
                    <p:nvPr/>
                  </p:nvSpPr>
                  <p:spPr bwMode="auto">
                    <a:xfrm rot="585979">
                      <a:off x="2431" y="1869"/>
                      <a:ext cx="12"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0 w 21600"/>
                        <a:gd name="T13" fmla="*/ 2945 h 21600"/>
                        <a:gd name="T14" fmla="*/ 18000 w 21600"/>
                        <a:gd name="T15" fmla="*/ 18655 h 21600"/>
                      </a:gdLst>
                      <a:ahLst/>
                      <a:cxnLst>
                        <a:cxn ang="T8">
                          <a:pos x="T0" y="T1"/>
                        </a:cxn>
                        <a:cxn ang="T9">
                          <a:pos x="T2" y="T3"/>
                        </a:cxn>
                        <a:cxn ang="T10">
                          <a:pos x="T4" y="T5"/>
                        </a:cxn>
                        <a:cxn ang="T11">
                          <a:pos x="T6" y="T7"/>
                        </a:cxn>
                      </a:cxnLst>
                      <a:rect l="T12" t="T13" r="T14" b="T15"/>
                      <a:pathLst>
                        <a:path w="21600" h="21600">
                          <a:moveTo>
                            <a:pt x="0" y="0"/>
                          </a:moveTo>
                          <a:lnTo>
                            <a:pt x="2430" y="21600"/>
                          </a:lnTo>
                          <a:lnTo>
                            <a:pt x="19170"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189" name="AutoShape 172"/>
                    <p:cNvSpPr>
                      <a:spLocks noChangeArrowheads="1"/>
                    </p:cNvSpPr>
                    <p:nvPr/>
                  </p:nvSpPr>
                  <p:spPr bwMode="auto">
                    <a:xfrm rot="329074">
                      <a:off x="2446" y="1680"/>
                      <a:ext cx="18" cy="18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0 w 21600"/>
                        <a:gd name="T13" fmla="*/ 3886 h 21600"/>
                        <a:gd name="T14" fmla="*/ 18000 w 21600"/>
                        <a:gd name="T15" fmla="*/ 17714 h 21600"/>
                      </a:gdLst>
                      <a:ahLst/>
                      <a:cxnLst>
                        <a:cxn ang="T8">
                          <a:pos x="T0" y="T1"/>
                        </a:cxn>
                        <a:cxn ang="T9">
                          <a:pos x="T2" y="T3"/>
                        </a:cxn>
                        <a:cxn ang="T10">
                          <a:pos x="T4" y="T5"/>
                        </a:cxn>
                        <a:cxn ang="T11">
                          <a:pos x="T6" y="T7"/>
                        </a:cxn>
                      </a:cxnLst>
                      <a:rect l="T12" t="T13" r="T14" b="T15"/>
                      <a:pathLst>
                        <a:path w="21600" h="21600">
                          <a:moveTo>
                            <a:pt x="0" y="0"/>
                          </a:moveTo>
                          <a:lnTo>
                            <a:pt x="4161" y="21600"/>
                          </a:lnTo>
                          <a:lnTo>
                            <a:pt x="17439"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190" name="AutoShape 173"/>
                    <p:cNvSpPr>
                      <a:spLocks noChangeArrowheads="1"/>
                    </p:cNvSpPr>
                    <p:nvPr/>
                  </p:nvSpPr>
                  <p:spPr bwMode="auto">
                    <a:xfrm rot="-221990">
                      <a:off x="2447" y="1423"/>
                      <a:ext cx="17" cy="2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71 w 21600"/>
                        <a:gd name="T13" fmla="*/ 1821 h 21600"/>
                        <a:gd name="T14" fmla="*/ 20329 w 21600"/>
                        <a:gd name="T15" fmla="*/ 19779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191" name="Rectangle 174"/>
                    <p:cNvSpPr>
                      <a:spLocks noChangeArrowheads="1"/>
                    </p:cNvSpPr>
                    <p:nvPr/>
                  </p:nvSpPr>
                  <p:spPr bwMode="auto">
                    <a:xfrm rot="-203900">
                      <a:off x="2448" y="1418"/>
                      <a:ext cx="16" cy="119"/>
                    </a:xfrm>
                    <a:prstGeom prst="rect">
                      <a:avLst/>
                    </a:prstGeom>
                    <a:solidFill>
                      <a:srgbClr val="FF99FF"/>
                    </a:solidFill>
                    <a:ln w="9525">
                      <a:solidFill>
                        <a:srgbClr val="FF00FF"/>
                      </a:solidFill>
                      <a:miter lim="800000"/>
                      <a:headEnd/>
                      <a:tailEnd/>
                    </a:ln>
                  </p:spPr>
                  <p:txBody>
                    <a:bodyPr wrap="none" anchor="ctr"/>
                    <a:lstStyle/>
                    <a:p>
                      <a:endParaRPr lang="he-IL"/>
                    </a:p>
                  </p:txBody>
                </p:sp>
                <p:sp>
                  <p:nvSpPr>
                    <p:cNvPr id="5192" name="AutoShape 175"/>
                    <p:cNvSpPr>
                      <a:spLocks noChangeArrowheads="1"/>
                    </p:cNvSpPr>
                    <p:nvPr/>
                  </p:nvSpPr>
                  <p:spPr bwMode="auto">
                    <a:xfrm rot="-10422909">
                      <a:off x="2458" y="1411"/>
                      <a:ext cx="29" cy="143"/>
                    </a:xfrm>
                    <a:prstGeom prst="moon">
                      <a:avLst>
                        <a:gd name="adj" fmla="val 19125"/>
                      </a:avLst>
                    </a:prstGeom>
                    <a:solidFill>
                      <a:srgbClr val="FF99FF"/>
                    </a:solidFill>
                    <a:ln w="9525">
                      <a:solidFill>
                        <a:srgbClr val="FF00FF"/>
                      </a:solidFill>
                      <a:miter lim="800000"/>
                      <a:headEnd/>
                      <a:tailEnd/>
                    </a:ln>
                  </p:spPr>
                  <p:txBody>
                    <a:bodyPr wrap="none" anchor="ctr"/>
                    <a:lstStyle/>
                    <a:p>
                      <a:endParaRPr lang="he-IL"/>
                    </a:p>
                  </p:txBody>
                </p:sp>
                <p:sp>
                  <p:nvSpPr>
                    <p:cNvPr id="5193" name="AutoShape 176"/>
                    <p:cNvSpPr>
                      <a:spLocks noChangeArrowheads="1"/>
                    </p:cNvSpPr>
                    <p:nvPr/>
                  </p:nvSpPr>
                  <p:spPr bwMode="auto">
                    <a:xfrm rot="1911453">
                      <a:off x="2444" y="1406"/>
                      <a:ext cx="6" cy="18"/>
                    </a:xfrm>
                    <a:prstGeom prst="triangle">
                      <a:avLst>
                        <a:gd name="adj" fmla="val 50000"/>
                      </a:avLst>
                    </a:prstGeom>
                    <a:solidFill>
                      <a:srgbClr val="FF99FF"/>
                    </a:solidFill>
                    <a:ln w="9525">
                      <a:solidFill>
                        <a:srgbClr val="FF00FF"/>
                      </a:solidFill>
                      <a:miter lim="800000"/>
                      <a:headEnd/>
                      <a:tailEnd/>
                    </a:ln>
                  </p:spPr>
                  <p:txBody>
                    <a:bodyPr wrap="none" anchor="ctr"/>
                    <a:lstStyle/>
                    <a:p>
                      <a:endParaRPr lang="he-IL"/>
                    </a:p>
                  </p:txBody>
                </p:sp>
              </p:grpSp>
              <p:grpSp>
                <p:nvGrpSpPr>
                  <p:cNvPr id="5230" name="Group 177"/>
                  <p:cNvGrpSpPr>
                    <a:grpSpLocks/>
                  </p:cNvGrpSpPr>
                  <p:nvPr/>
                </p:nvGrpSpPr>
                <p:grpSpPr bwMode="auto">
                  <a:xfrm rot="6084175">
                    <a:off x="2118" y="1279"/>
                    <a:ext cx="109" cy="830"/>
                    <a:chOff x="2415" y="1406"/>
                    <a:chExt cx="72" cy="620"/>
                  </a:xfrm>
                </p:grpSpPr>
                <p:sp>
                  <p:nvSpPr>
                    <p:cNvPr id="5180" name="AutoShape 178"/>
                    <p:cNvSpPr>
                      <a:spLocks noChangeArrowheads="1"/>
                    </p:cNvSpPr>
                    <p:nvPr/>
                  </p:nvSpPr>
                  <p:spPr bwMode="auto">
                    <a:xfrm rot="983177">
                      <a:off x="2415" y="1976"/>
                      <a:ext cx="12" cy="5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00 w 21600"/>
                        <a:gd name="T13" fmla="*/ 4320 h 21600"/>
                        <a:gd name="T14" fmla="*/ 18000 w 21600"/>
                        <a:gd name="T15" fmla="*/ 1728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181" name="AutoShape 179"/>
                    <p:cNvSpPr>
                      <a:spLocks noChangeArrowheads="1"/>
                    </p:cNvSpPr>
                    <p:nvPr/>
                  </p:nvSpPr>
                  <p:spPr bwMode="auto">
                    <a:xfrm rot="585979">
                      <a:off x="2431" y="1869"/>
                      <a:ext cx="12"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0 w 21600"/>
                        <a:gd name="T13" fmla="*/ 2945 h 21600"/>
                        <a:gd name="T14" fmla="*/ 18000 w 21600"/>
                        <a:gd name="T15" fmla="*/ 18655 h 21600"/>
                      </a:gdLst>
                      <a:ahLst/>
                      <a:cxnLst>
                        <a:cxn ang="T8">
                          <a:pos x="T0" y="T1"/>
                        </a:cxn>
                        <a:cxn ang="T9">
                          <a:pos x="T2" y="T3"/>
                        </a:cxn>
                        <a:cxn ang="T10">
                          <a:pos x="T4" y="T5"/>
                        </a:cxn>
                        <a:cxn ang="T11">
                          <a:pos x="T6" y="T7"/>
                        </a:cxn>
                      </a:cxnLst>
                      <a:rect l="T12" t="T13" r="T14" b="T15"/>
                      <a:pathLst>
                        <a:path w="21600" h="21600">
                          <a:moveTo>
                            <a:pt x="0" y="0"/>
                          </a:moveTo>
                          <a:lnTo>
                            <a:pt x="2430" y="21600"/>
                          </a:lnTo>
                          <a:lnTo>
                            <a:pt x="19170"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182" name="AutoShape 180"/>
                    <p:cNvSpPr>
                      <a:spLocks noChangeArrowheads="1"/>
                    </p:cNvSpPr>
                    <p:nvPr/>
                  </p:nvSpPr>
                  <p:spPr bwMode="auto">
                    <a:xfrm rot="329074">
                      <a:off x="2446" y="1680"/>
                      <a:ext cx="18" cy="18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0 w 21600"/>
                        <a:gd name="T13" fmla="*/ 3886 h 21600"/>
                        <a:gd name="T14" fmla="*/ 18000 w 21600"/>
                        <a:gd name="T15" fmla="*/ 17714 h 21600"/>
                      </a:gdLst>
                      <a:ahLst/>
                      <a:cxnLst>
                        <a:cxn ang="T8">
                          <a:pos x="T0" y="T1"/>
                        </a:cxn>
                        <a:cxn ang="T9">
                          <a:pos x="T2" y="T3"/>
                        </a:cxn>
                        <a:cxn ang="T10">
                          <a:pos x="T4" y="T5"/>
                        </a:cxn>
                        <a:cxn ang="T11">
                          <a:pos x="T6" y="T7"/>
                        </a:cxn>
                      </a:cxnLst>
                      <a:rect l="T12" t="T13" r="T14" b="T15"/>
                      <a:pathLst>
                        <a:path w="21600" h="21600">
                          <a:moveTo>
                            <a:pt x="0" y="0"/>
                          </a:moveTo>
                          <a:lnTo>
                            <a:pt x="4161" y="21600"/>
                          </a:lnTo>
                          <a:lnTo>
                            <a:pt x="17439"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183" name="AutoShape 181"/>
                    <p:cNvSpPr>
                      <a:spLocks noChangeArrowheads="1"/>
                    </p:cNvSpPr>
                    <p:nvPr/>
                  </p:nvSpPr>
                  <p:spPr bwMode="auto">
                    <a:xfrm rot="-221990">
                      <a:off x="2447" y="1423"/>
                      <a:ext cx="17" cy="2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71 w 21600"/>
                        <a:gd name="T13" fmla="*/ 1821 h 21600"/>
                        <a:gd name="T14" fmla="*/ 20329 w 21600"/>
                        <a:gd name="T15" fmla="*/ 19779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99FF"/>
                    </a:solidFill>
                    <a:ln w="9525">
                      <a:solidFill>
                        <a:srgbClr val="FF00FF"/>
                      </a:solidFill>
                      <a:miter lim="800000"/>
                      <a:headEnd/>
                      <a:tailEnd/>
                    </a:ln>
                  </p:spPr>
                  <p:txBody>
                    <a:bodyPr wrap="none" anchor="ctr"/>
                    <a:lstStyle/>
                    <a:p>
                      <a:endParaRPr lang="he-IL"/>
                    </a:p>
                  </p:txBody>
                </p:sp>
                <p:sp>
                  <p:nvSpPr>
                    <p:cNvPr id="5184" name="Rectangle 182"/>
                    <p:cNvSpPr>
                      <a:spLocks noChangeArrowheads="1"/>
                    </p:cNvSpPr>
                    <p:nvPr/>
                  </p:nvSpPr>
                  <p:spPr bwMode="auto">
                    <a:xfrm rot="-203900">
                      <a:off x="2448" y="1418"/>
                      <a:ext cx="16" cy="119"/>
                    </a:xfrm>
                    <a:prstGeom prst="rect">
                      <a:avLst/>
                    </a:prstGeom>
                    <a:solidFill>
                      <a:srgbClr val="FF99FF"/>
                    </a:solidFill>
                    <a:ln w="9525">
                      <a:solidFill>
                        <a:srgbClr val="FF00FF"/>
                      </a:solidFill>
                      <a:miter lim="800000"/>
                      <a:headEnd/>
                      <a:tailEnd/>
                    </a:ln>
                  </p:spPr>
                  <p:txBody>
                    <a:bodyPr wrap="none" anchor="ctr"/>
                    <a:lstStyle/>
                    <a:p>
                      <a:endParaRPr lang="he-IL"/>
                    </a:p>
                  </p:txBody>
                </p:sp>
                <p:sp>
                  <p:nvSpPr>
                    <p:cNvPr id="5185" name="AutoShape 183"/>
                    <p:cNvSpPr>
                      <a:spLocks noChangeArrowheads="1"/>
                    </p:cNvSpPr>
                    <p:nvPr/>
                  </p:nvSpPr>
                  <p:spPr bwMode="auto">
                    <a:xfrm rot="-10422909">
                      <a:off x="2458" y="1411"/>
                      <a:ext cx="29" cy="143"/>
                    </a:xfrm>
                    <a:prstGeom prst="moon">
                      <a:avLst>
                        <a:gd name="adj" fmla="val 19125"/>
                      </a:avLst>
                    </a:prstGeom>
                    <a:solidFill>
                      <a:srgbClr val="FF99FF"/>
                    </a:solidFill>
                    <a:ln w="9525">
                      <a:solidFill>
                        <a:srgbClr val="FF00FF"/>
                      </a:solidFill>
                      <a:miter lim="800000"/>
                      <a:headEnd/>
                      <a:tailEnd/>
                    </a:ln>
                  </p:spPr>
                  <p:txBody>
                    <a:bodyPr wrap="none" anchor="ctr"/>
                    <a:lstStyle/>
                    <a:p>
                      <a:endParaRPr lang="he-IL"/>
                    </a:p>
                  </p:txBody>
                </p:sp>
                <p:sp>
                  <p:nvSpPr>
                    <p:cNvPr id="5186" name="AutoShape 184"/>
                    <p:cNvSpPr>
                      <a:spLocks noChangeArrowheads="1"/>
                    </p:cNvSpPr>
                    <p:nvPr/>
                  </p:nvSpPr>
                  <p:spPr bwMode="auto">
                    <a:xfrm rot="1911453">
                      <a:off x="2444" y="1406"/>
                      <a:ext cx="6" cy="18"/>
                    </a:xfrm>
                    <a:prstGeom prst="triangle">
                      <a:avLst>
                        <a:gd name="adj" fmla="val 50000"/>
                      </a:avLst>
                    </a:prstGeom>
                    <a:solidFill>
                      <a:srgbClr val="FF99FF"/>
                    </a:solidFill>
                    <a:ln w="9525">
                      <a:solidFill>
                        <a:srgbClr val="FF00FF"/>
                      </a:solidFill>
                      <a:miter lim="800000"/>
                      <a:headEnd/>
                      <a:tailEnd/>
                    </a:ln>
                  </p:spPr>
                  <p:txBody>
                    <a:bodyPr wrap="none" anchor="ctr"/>
                    <a:lstStyle/>
                    <a:p>
                      <a:endParaRPr lang="he-IL"/>
                    </a:p>
                  </p:txBody>
                </p:sp>
              </p:grpSp>
            </p:grpSp>
            <p:sp>
              <p:nvSpPr>
                <p:cNvPr id="5176" name="Text Box 185"/>
                <p:cNvSpPr txBox="1">
                  <a:spLocks noChangeArrowheads="1"/>
                </p:cNvSpPr>
                <p:nvPr/>
              </p:nvSpPr>
              <p:spPr bwMode="auto">
                <a:xfrm>
                  <a:off x="661" y="546"/>
                  <a:ext cx="383" cy="250"/>
                </a:xfrm>
                <a:prstGeom prst="rect">
                  <a:avLst/>
                </a:prstGeom>
                <a:noFill/>
                <a:ln w="9525">
                  <a:noFill/>
                  <a:miter lim="800000"/>
                  <a:headEnd/>
                  <a:tailEnd/>
                </a:ln>
              </p:spPr>
              <p:txBody>
                <a:bodyPr wrap="none">
                  <a:spAutoFit/>
                </a:bodyPr>
                <a:lstStyle/>
                <a:p>
                  <a:pPr algn="ctr" eaLnBrk="0" hangingPunct="0"/>
                  <a:r>
                    <a:rPr lang="en-US" sz="2000" b="1">
                      <a:latin typeface="Times New Roman" pitchFamily="18" charset="0"/>
                      <a:cs typeface="Times New Roman" pitchFamily="18" charset="0"/>
                    </a:rPr>
                    <a:t>WZ</a:t>
                  </a:r>
                </a:p>
              </p:txBody>
            </p:sp>
          </p:grpSp>
          <p:grpSp>
            <p:nvGrpSpPr>
              <p:cNvPr id="5239" name="Group 186"/>
              <p:cNvGrpSpPr>
                <a:grpSpLocks/>
              </p:cNvGrpSpPr>
              <p:nvPr/>
            </p:nvGrpSpPr>
            <p:grpSpPr bwMode="auto">
              <a:xfrm>
                <a:off x="48" y="-87"/>
                <a:ext cx="1725" cy="2074"/>
                <a:chOff x="912" y="2198"/>
                <a:chExt cx="1725" cy="2074"/>
              </a:xfrm>
            </p:grpSpPr>
            <p:sp>
              <p:nvSpPr>
                <p:cNvPr id="5171" name="Arc 187"/>
                <p:cNvSpPr>
                  <a:spLocks/>
                </p:cNvSpPr>
                <p:nvPr/>
              </p:nvSpPr>
              <p:spPr bwMode="auto">
                <a:xfrm rot="8584807">
                  <a:off x="913" y="2782"/>
                  <a:ext cx="865" cy="866"/>
                </a:xfrm>
                <a:custGeom>
                  <a:avLst/>
                  <a:gdLst>
                    <a:gd name="T0" fmla="*/ 0 w 12162"/>
                    <a:gd name="T1" fmla="*/ 0 h 21600"/>
                    <a:gd name="T2" fmla="*/ 0 w 12162"/>
                    <a:gd name="T3" fmla="*/ 0 h 21600"/>
                    <a:gd name="T4" fmla="*/ 0 w 12162"/>
                    <a:gd name="T5" fmla="*/ 0 h 21600"/>
                    <a:gd name="T6" fmla="*/ 0 60000 65536"/>
                    <a:gd name="T7" fmla="*/ 0 60000 65536"/>
                    <a:gd name="T8" fmla="*/ 0 60000 65536"/>
                    <a:gd name="T9" fmla="*/ 0 w 12162"/>
                    <a:gd name="T10" fmla="*/ 0 h 21600"/>
                    <a:gd name="T11" fmla="*/ 12162 w 12162"/>
                    <a:gd name="T12" fmla="*/ 21600 h 21600"/>
                  </a:gdLst>
                  <a:ahLst/>
                  <a:cxnLst>
                    <a:cxn ang="T6">
                      <a:pos x="T0" y="T1"/>
                    </a:cxn>
                    <a:cxn ang="T7">
                      <a:pos x="T2" y="T3"/>
                    </a:cxn>
                    <a:cxn ang="T8">
                      <a:pos x="T4" y="T5"/>
                    </a:cxn>
                  </a:cxnLst>
                  <a:rect l="T9" t="T10" r="T11" b="T12"/>
                  <a:pathLst>
                    <a:path w="12162" h="21600" fill="none" extrusionOk="0">
                      <a:moveTo>
                        <a:pt x="-1" y="0"/>
                      </a:moveTo>
                      <a:cubicBezTo>
                        <a:pt x="4338" y="0"/>
                        <a:pt x="8576" y="1306"/>
                        <a:pt x="12161" y="3749"/>
                      </a:cubicBezTo>
                    </a:path>
                    <a:path w="12162" h="21600" stroke="0" extrusionOk="0">
                      <a:moveTo>
                        <a:pt x="-1" y="0"/>
                      </a:moveTo>
                      <a:cubicBezTo>
                        <a:pt x="4338" y="0"/>
                        <a:pt x="8576" y="1306"/>
                        <a:pt x="12161" y="3749"/>
                      </a:cubicBezTo>
                      <a:lnTo>
                        <a:pt x="0" y="21600"/>
                      </a:lnTo>
                      <a:lnTo>
                        <a:pt x="-1" y="0"/>
                      </a:lnTo>
                      <a:close/>
                    </a:path>
                  </a:pathLst>
                </a:custGeom>
                <a:noFill/>
                <a:ln w="34925">
                  <a:solidFill>
                    <a:srgbClr val="FF99FF"/>
                  </a:solidFill>
                  <a:round/>
                  <a:headEnd/>
                  <a:tailEnd/>
                </a:ln>
              </p:spPr>
              <p:txBody>
                <a:bodyPr wrap="none" anchor="ctr"/>
                <a:lstStyle/>
                <a:p>
                  <a:endParaRPr lang="he-IL"/>
                </a:p>
              </p:txBody>
            </p:sp>
            <p:sp>
              <p:nvSpPr>
                <p:cNvPr id="5172" name="Arc 188"/>
                <p:cNvSpPr>
                  <a:spLocks/>
                </p:cNvSpPr>
                <p:nvPr/>
              </p:nvSpPr>
              <p:spPr bwMode="auto">
                <a:xfrm rot="2215193" flipH="1">
                  <a:off x="912" y="2830"/>
                  <a:ext cx="865" cy="866"/>
                </a:xfrm>
                <a:custGeom>
                  <a:avLst/>
                  <a:gdLst>
                    <a:gd name="T0" fmla="*/ 0 w 12162"/>
                    <a:gd name="T1" fmla="*/ 0 h 21600"/>
                    <a:gd name="T2" fmla="*/ 0 w 12162"/>
                    <a:gd name="T3" fmla="*/ 0 h 21600"/>
                    <a:gd name="T4" fmla="*/ 0 w 12162"/>
                    <a:gd name="T5" fmla="*/ 0 h 21600"/>
                    <a:gd name="T6" fmla="*/ 0 60000 65536"/>
                    <a:gd name="T7" fmla="*/ 0 60000 65536"/>
                    <a:gd name="T8" fmla="*/ 0 60000 65536"/>
                    <a:gd name="T9" fmla="*/ 0 w 12162"/>
                    <a:gd name="T10" fmla="*/ 0 h 21600"/>
                    <a:gd name="T11" fmla="*/ 12162 w 12162"/>
                    <a:gd name="T12" fmla="*/ 21600 h 21600"/>
                  </a:gdLst>
                  <a:ahLst/>
                  <a:cxnLst>
                    <a:cxn ang="T6">
                      <a:pos x="T0" y="T1"/>
                    </a:cxn>
                    <a:cxn ang="T7">
                      <a:pos x="T2" y="T3"/>
                    </a:cxn>
                    <a:cxn ang="T8">
                      <a:pos x="T4" y="T5"/>
                    </a:cxn>
                  </a:cxnLst>
                  <a:rect l="T9" t="T10" r="T11" b="T12"/>
                  <a:pathLst>
                    <a:path w="12162" h="21600" fill="none" extrusionOk="0">
                      <a:moveTo>
                        <a:pt x="-1" y="0"/>
                      </a:moveTo>
                      <a:cubicBezTo>
                        <a:pt x="4338" y="0"/>
                        <a:pt x="8576" y="1306"/>
                        <a:pt x="12161" y="3749"/>
                      </a:cubicBezTo>
                    </a:path>
                    <a:path w="12162" h="21600" stroke="0" extrusionOk="0">
                      <a:moveTo>
                        <a:pt x="-1" y="0"/>
                      </a:moveTo>
                      <a:cubicBezTo>
                        <a:pt x="4338" y="0"/>
                        <a:pt x="8576" y="1306"/>
                        <a:pt x="12161" y="3749"/>
                      </a:cubicBezTo>
                      <a:lnTo>
                        <a:pt x="0" y="21600"/>
                      </a:lnTo>
                      <a:lnTo>
                        <a:pt x="-1" y="0"/>
                      </a:lnTo>
                      <a:close/>
                    </a:path>
                  </a:pathLst>
                </a:custGeom>
                <a:noFill/>
                <a:ln w="34925">
                  <a:solidFill>
                    <a:srgbClr val="FF99FF"/>
                  </a:solidFill>
                  <a:round/>
                  <a:headEnd/>
                  <a:tailEnd/>
                </a:ln>
              </p:spPr>
              <p:txBody>
                <a:bodyPr wrap="none" anchor="ctr"/>
                <a:lstStyle/>
                <a:p>
                  <a:endParaRPr lang="he-IL"/>
                </a:p>
              </p:txBody>
            </p:sp>
            <p:sp>
              <p:nvSpPr>
                <p:cNvPr id="5173" name="Arc 189"/>
                <p:cNvSpPr>
                  <a:spLocks/>
                </p:cNvSpPr>
                <p:nvPr/>
              </p:nvSpPr>
              <p:spPr bwMode="auto">
                <a:xfrm rot="1493142">
                  <a:off x="1772" y="3406"/>
                  <a:ext cx="865" cy="866"/>
                </a:xfrm>
                <a:custGeom>
                  <a:avLst/>
                  <a:gdLst>
                    <a:gd name="T0" fmla="*/ 0 w 12162"/>
                    <a:gd name="T1" fmla="*/ 0 h 21600"/>
                    <a:gd name="T2" fmla="*/ 0 w 12162"/>
                    <a:gd name="T3" fmla="*/ 0 h 21600"/>
                    <a:gd name="T4" fmla="*/ 0 w 12162"/>
                    <a:gd name="T5" fmla="*/ 0 h 21600"/>
                    <a:gd name="T6" fmla="*/ 0 60000 65536"/>
                    <a:gd name="T7" fmla="*/ 0 60000 65536"/>
                    <a:gd name="T8" fmla="*/ 0 60000 65536"/>
                    <a:gd name="T9" fmla="*/ 0 w 12162"/>
                    <a:gd name="T10" fmla="*/ 0 h 21600"/>
                    <a:gd name="T11" fmla="*/ 12162 w 12162"/>
                    <a:gd name="T12" fmla="*/ 21600 h 21600"/>
                  </a:gdLst>
                  <a:ahLst/>
                  <a:cxnLst>
                    <a:cxn ang="T6">
                      <a:pos x="T0" y="T1"/>
                    </a:cxn>
                    <a:cxn ang="T7">
                      <a:pos x="T2" y="T3"/>
                    </a:cxn>
                    <a:cxn ang="T8">
                      <a:pos x="T4" y="T5"/>
                    </a:cxn>
                  </a:cxnLst>
                  <a:rect l="T9" t="T10" r="T11" b="T12"/>
                  <a:pathLst>
                    <a:path w="12162" h="21600" fill="none" extrusionOk="0">
                      <a:moveTo>
                        <a:pt x="-1" y="0"/>
                      </a:moveTo>
                      <a:cubicBezTo>
                        <a:pt x="4338" y="0"/>
                        <a:pt x="8576" y="1306"/>
                        <a:pt x="12161" y="3749"/>
                      </a:cubicBezTo>
                    </a:path>
                    <a:path w="12162" h="21600" stroke="0" extrusionOk="0">
                      <a:moveTo>
                        <a:pt x="-1" y="0"/>
                      </a:moveTo>
                      <a:cubicBezTo>
                        <a:pt x="4338" y="0"/>
                        <a:pt x="8576" y="1306"/>
                        <a:pt x="12161" y="3749"/>
                      </a:cubicBezTo>
                      <a:lnTo>
                        <a:pt x="0" y="21600"/>
                      </a:lnTo>
                      <a:lnTo>
                        <a:pt x="-1" y="0"/>
                      </a:lnTo>
                      <a:close/>
                    </a:path>
                  </a:pathLst>
                </a:custGeom>
                <a:noFill/>
                <a:ln w="34925">
                  <a:solidFill>
                    <a:srgbClr val="FF99FF"/>
                  </a:solidFill>
                  <a:round/>
                  <a:headEnd/>
                  <a:tailEnd/>
                </a:ln>
              </p:spPr>
              <p:txBody>
                <a:bodyPr wrap="none" anchor="ctr"/>
                <a:lstStyle/>
                <a:p>
                  <a:endParaRPr lang="he-IL"/>
                </a:p>
              </p:txBody>
            </p:sp>
            <p:sp>
              <p:nvSpPr>
                <p:cNvPr id="5174" name="Arc 190"/>
                <p:cNvSpPr>
                  <a:spLocks/>
                </p:cNvSpPr>
                <p:nvPr/>
              </p:nvSpPr>
              <p:spPr bwMode="auto">
                <a:xfrm rot="9306858" flipH="1">
                  <a:off x="1771" y="2198"/>
                  <a:ext cx="865" cy="866"/>
                </a:xfrm>
                <a:custGeom>
                  <a:avLst/>
                  <a:gdLst>
                    <a:gd name="T0" fmla="*/ 0 w 12162"/>
                    <a:gd name="T1" fmla="*/ 0 h 21600"/>
                    <a:gd name="T2" fmla="*/ 0 w 12162"/>
                    <a:gd name="T3" fmla="*/ 0 h 21600"/>
                    <a:gd name="T4" fmla="*/ 0 w 12162"/>
                    <a:gd name="T5" fmla="*/ 0 h 21600"/>
                    <a:gd name="T6" fmla="*/ 0 60000 65536"/>
                    <a:gd name="T7" fmla="*/ 0 60000 65536"/>
                    <a:gd name="T8" fmla="*/ 0 60000 65536"/>
                    <a:gd name="T9" fmla="*/ 0 w 12162"/>
                    <a:gd name="T10" fmla="*/ 0 h 21600"/>
                    <a:gd name="T11" fmla="*/ 12162 w 12162"/>
                    <a:gd name="T12" fmla="*/ 21600 h 21600"/>
                  </a:gdLst>
                  <a:ahLst/>
                  <a:cxnLst>
                    <a:cxn ang="T6">
                      <a:pos x="T0" y="T1"/>
                    </a:cxn>
                    <a:cxn ang="T7">
                      <a:pos x="T2" y="T3"/>
                    </a:cxn>
                    <a:cxn ang="T8">
                      <a:pos x="T4" y="T5"/>
                    </a:cxn>
                  </a:cxnLst>
                  <a:rect l="T9" t="T10" r="T11" b="T12"/>
                  <a:pathLst>
                    <a:path w="12162" h="21600" fill="none" extrusionOk="0">
                      <a:moveTo>
                        <a:pt x="-1" y="0"/>
                      </a:moveTo>
                      <a:cubicBezTo>
                        <a:pt x="4338" y="0"/>
                        <a:pt x="8576" y="1306"/>
                        <a:pt x="12161" y="3749"/>
                      </a:cubicBezTo>
                    </a:path>
                    <a:path w="12162" h="21600" stroke="0" extrusionOk="0">
                      <a:moveTo>
                        <a:pt x="-1" y="0"/>
                      </a:moveTo>
                      <a:cubicBezTo>
                        <a:pt x="4338" y="0"/>
                        <a:pt x="8576" y="1306"/>
                        <a:pt x="12161" y="3749"/>
                      </a:cubicBezTo>
                      <a:lnTo>
                        <a:pt x="0" y="21600"/>
                      </a:lnTo>
                      <a:lnTo>
                        <a:pt x="-1" y="0"/>
                      </a:lnTo>
                      <a:close/>
                    </a:path>
                  </a:pathLst>
                </a:custGeom>
                <a:noFill/>
                <a:ln w="34925">
                  <a:solidFill>
                    <a:srgbClr val="FF99FF"/>
                  </a:solidFill>
                  <a:round/>
                  <a:headEnd/>
                  <a:tailEnd/>
                </a:ln>
              </p:spPr>
              <p:txBody>
                <a:bodyPr wrap="none" anchor="ctr"/>
                <a:lstStyle/>
                <a:p>
                  <a:endParaRPr lang="he-IL"/>
                </a:p>
              </p:txBody>
            </p:sp>
          </p:grpSp>
        </p:grpSp>
      </p:grpSp>
      <p:sp>
        <p:nvSpPr>
          <p:cNvPr id="5124" name="Text Box 191"/>
          <p:cNvSpPr txBox="1">
            <a:spLocks noChangeArrowheads="1"/>
          </p:cNvSpPr>
          <p:nvPr/>
        </p:nvSpPr>
        <p:spPr bwMode="auto">
          <a:xfrm>
            <a:off x="3973513" y="2055813"/>
            <a:ext cx="404812" cy="457200"/>
          </a:xfrm>
          <a:prstGeom prst="rect">
            <a:avLst/>
          </a:prstGeom>
          <a:noFill/>
          <a:ln w="9525">
            <a:noFill/>
            <a:miter lim="800000"/>
            <a:headEnd/>
            <a:tailEnd/>
          </a:ln>
        </p:spPr>
        <p:txBody>
          <a:bodyPr wrap="none">
            <a:spAutoFit/>
          </a:bodyPr>
          <a:lstStyle/>
          <a:p>
            <a:r>
              <a:rPr lang="en-US" sz="2400">
                <a:latin typeface="Times New Roman" pitchFamily="18" charset="0"/>
              </a:rPr>
              <a:t>X</a:t>
            </a:r>
          </a:p>
        </p:txBody>
      </p:sp>
      <p:grpSp>
        <p:nvGrpSpPr>
          <p:cNvPr id="5240" name="Group 192"/>
          <p:cNvGrpSpPr>
            <a:grpSpLocks/>
          </p:cNvGrpSpPr>
          <p:nvPr/>
        </p:nvGrpSpPr>
        <p:grpSpPr bwMode="auto">
          <a:xfrm>
            <a:off x="4508500" y="4635335"/>
            <a:ext cx="838200" cy="1374775"/>
            <a:chOff x="2661" y="2135"/>
            <a:chExt cx="528" cy="866"/>
          </a:xfrm>
        </p:grpSpPr>
        <p:sp>
          <p:nvSpPr>
            <p:cNvPr id="5164" name="Oval 193"/>
            <p:cNvSpPr>
              <a:spLocks noChangeArrowheads="1"/>
            </p:cNvSpPr>
            <p:nvPr/>
          </p:nvSpPr>
          <p:spPr bwMode="auto">
            <a:xfrm>
              <a:off x="2661" y="2135"/>
              <a:ext cx="528" cy="508"/>
            </a:xfrm>
            <a:prstGeom prst="ellipse">
              <a:avLst/>
            </a:prstGeom>
            <a:solidFill>
              <a:srgbClr val="FFFF99"/>
            </a:solidFill>
            <a:ln w="25400">
              <a:solidFill>
                <a:srgbClr val="FF0000"/>
              </a:solidFill>
              <a:round/>
              <a:headEnd/>
              <a:tailEnd/>
            </a:ln>
          </p:spPr>
          <p:txBody>
            <a:bodyPr wrap="none" anchor="ctr"/>
            <a:lstStyle/>
            <a:p>
              <a:pPr algn="ctr" eaLnBrk="0" hangingPunct="0"/>
              <a:r>
                <a:rPr lang="en-US" sz="2800" b="1" dirty="0">
                  <a:solidFill>
                    <a:srgbClr val="000000"/>
                  </a:solidFill>
                  <a:latin typeface="Arial Unicode MS" pitchFamily="34" charset="-128"/>
                  <a:cs typeface="Times New Roman" pitchFamily="18" charset="0"/>
                </a:rPr>
                <a:t> </a:t>
              </a:r>
              <a:r>
                <a:rPr lang="en-US" sz="2800" b="1" dirty="0">
                  <a:solidFill>
                    <a:srgbClr val="000000"/>
                  </a:solidFill>
                  <a:latin typeface="Times New Roman" pitchFamily="18" charset="0"/>
                  <a:cs typeface="Times New Roman" pitchFamily="18" charset="0"/>
                </a:rPr>
                <a:t>Neo </a:t>
              </a:r>
            </a:p>
            <a:p>
              <a:pPr algn="ctr" eaLnBrk="0" hangingPunct="0"/>
              <a:r>
                <a:rPr lang="en-US" sz="1400" b="1" dirty="0">
                  <a:solidFill>
                    <a:srgbClr val="000000"/>
                  </a:solidFill>
                  <a:latin typeface="Times New Roman" pitchFamily="18" charset="0"/>
                  <a:cs typeface="Times New Roman" pitchFamily="18" charset="0"/>
                </a:rPr>
                <a:t>ZZ</a:t>
              </a:r>
            </a:p>
          </p:txBody>
        </p:sp>
        <p:sp>
          <p:nvSpPr>
            <p:cNvPr id="5165" name="Line 194"/>
            <p:cNvSpPr>
              <a:spLocks noChangeShapeType="1"/>
            </p:cNvSpPr>
            <p:nvPr/>
          </p:nvSpPr>
          <p:spPr bwMode="auto">
            <a:xfrm flipH="1">
              <a:off x="2933" y="2649"/>
              <a:ext cx="0" cy="352"/>
            </a:xfrm>
            <a:prstGeom prst="line">
              <a:avLst/>
            </a:prstGeom>
            <a:noFill/>
            <a:ln w="50800">
              <a:solidFill>
                <a:srgbClr val="FF0000"/>
              </a:solidFill>
              <a:round/>
              <a:headEnd/>
              <a:tailEnd/>
            </a:ln>
          </p:spPr>
          <p:txBody>
            <a:bodyPr wrap="none" anchor="ctr"/>
            <a:lstStyle/>
            <a:p>
              <a:endParaRPr lang="he-IL"/>
            </a:p>
          </p:txBody>
        </p:sp>
        <p:sp>
          <p:nvSpPr>
            <p:cNvPr id="5166" name="Line 195"/>
            <p:cNvSpPr>
              <a:spLocks noChangeShapeType="1"/>
            </p:cNvSpPr>
            <p:nvPr/>
          </p:nvSpPr>
          <p:spPr bwMode="auto">
            <a:xfrm>
              <a:off x="2757" y="2805"/>
              <a:ext cx="352" cy="0"/>
            </a:xfrm>
            <a:prstGeom prst="line">
              <a:avLst/>
            </a:prstGeom>
            <a:noFill/>
            <a:ln w="50800">
              <a:solidFill>
                <a:srgbClr val="FF0000"/>
              </a:solidFill>
              <a:round/>
              <a:headEnd/>
              <a:tailEnd/>
            </a:ln>
          </p:spPr>
          <p:txBody>
            <a:bodyPr wrap="none" anchor="ctr"/>
            <a:lstStyle/>
            <a:p>
              <a:endParaRPr lang="he-IL"/>
            </a:p>
          </p:txBody>
        </p:sp>
      </p:grpSp>
      <p:grpSp>
        <p:nvGrpSpPr>
          <p:cNvPr id="5241" name="Group 196"/>
          <p:cNvGrpSpPr>
            <a:grpSpLocks/>
          </p:cNvGrpSpPr>
          <p:nvPr/>
        </p:nvGrpSpPr>
        <p:grpSpPr bwMode="auto">
          <a:xfrm>
            <a:off x="4582095" y="3956549"/>
            <a:ext cx="2831452" cy="530226"/>
            <a:chOff x="3313" y="2279"/>
            <a:chExt cx="880" cy="334"/>
          </a:xfrm>
        </p:grpSpPr>
        <p:sp>
          <p:nvSpPr>
            <p:cNvPr id="5162" name="AutoShape 197"/>
            <p:cNvSpPr>
              <a:spLocks noChangeArrowheads="1"/>
            </p:cNvSpPr>
            <p:nvPr/>
          </p:nvSpPr>
          <p:spPr bwMode="auto">
            <a:xfrm>
              <a:off x="3313" y="2330"/>
              <a:ext cx="193" cy="283"/>
            </a:xfrm>
            <a:prstGeom prst="downArrow">
              <a:avLst>
                <a:gd name="adj1" fmla="val 50000"/>
                <a:gd name="adj2" fmla="val 36658"/>
              </a:avLst>
            </a:prstGeom>
            <a:solidFill>
              <a:schemeClr val="tx1"/>
            </a:solidFill>
            <a:ln w="9525">
              <a:solidFill>
                <a:schemeClr val="tx1"/>
              </a:solidFill>
              <a:miter lim="800000"/>
              <a:headEnd/>
              <a:tailEnd/>
            </a:ln>
          </p:spPr>
          <p:txBody>
            <a:bodyPr wrap="none" anchor="ctr"/>
            <a:lstStyle/>
            <a:p>
              <a:endParaRPr lang="he-IL"/>
            </a:p>
          </p:txBody>
        </p:sp>
        <p:sp>
          <p:nvSpPr>
            <p:cNvPr id="200" name="Text Box 198"/>
            <p:cNvSpPr txBox="1">
              <a:spLocks noChangeArrowheads="1"/>
            </p:cNvSpPr>
            <p:nvPr/>
          </p:nvSpPr>
          <p:spPr bwMode="auto">
            <a:xfrm>
              <a:off x="3473" y="2279"/>
              <a:ext cx="720" cy="291"/>
            </a:xfrm>
            <a:prstGeom prst="rect">
              <a:avLst/>
            </a:prstGeom>
            <a:noFill/>
            <a:ln w="9525">
              <a:noFill/>
              <a:miter lim="800000"/>
              <a:headEnd/>
              <a:tailEnd/>
            </a:ln>
            <a:effectLst/>
          </p:spPr>
          <p:txBody>
            <a:bodyPr wrap="square">
              <a:spAutoFit/>
            </a:bodyPr>
            <a:lstStyle/>
            <a:p>
              <a:pPr algn="l" rtl="0">
                <a:defRPr/>
              </a:pPr>
              <a:r>
                <a:rPr lang="en-US" sz="2400" b="1" dirty="0" err="1" smtClean="0">
                  <a:effectLst>
                    <a:outerShdw blurRad="38100" dist="38100" dir="2700000" algn="tl">
                      <a:srgbClr val="000000">
                        <a:alpha val="43137"/>
                      </a:srgbClr>
                    </a:outerShdw>
                  </a:effectLst>
                  <a:latin typeface="Times New Roman" pitchFamily="18" charset="0"/>
                </a:rPr>
                <a:t>RNAi</a:t>
              </a:r>
              <a:r>
                <a:rPr lang="en-US" sz="2400" b="1" dirty="0" smtClean="0">
                  <a:effectLst>
                    <a:outerShdw blurRad="38100" dist="38100" dir="2700000" algn="tl">
                      <a:srgbClr val="000000">
                        <a:alpha val="43137"/>
                      </a:srgbClr>
                    </a:outerShdw>
                  </a:effectLst>
                  <a:latin typeface="Times New Roman" pitchFamily="18" charset="0"/>
                </a:rPr>
                <a:t> IAG</a:t>
              </a:r>
              <a:endParaRPr lang="en-US" sz="2400" b="1" dirty="0">
                <a:effectLst>
                  <a:outerShdw blurRad="38100" dist="38100" dir="2700000" algn="tl">
                    <a:srgbClr val="000000">
                      <a:alpha val="43137"/>
                    </a:srgbClr>
                  </a:outerShdw>
                </a:effectLst>
                <a:latin typeface="Times New Roman" pitchFamily="18" charset="0"/>
              </a:endParaRPr>
            </a:p>
          </p:txBody>
        </p:sp>
      </p:grpSp>
      <p:grpSp>
        <p:nvGrpSpPr>
          <p:cNvPr id="5242" name="Group 199"/>
          <p:cNvGrpSpPr>
            <a:grpSpLocks/>
          </p:cNvGrpSpPr>
          <p:nvPr/>
        </p:nvGrpSpPr>
        <p:grpSpPr bwMode="auto">
          <a:xfrm>
            <a:off x="6269038" y="4362450"/>
            <a:ext cx="1103312" cy="1084263"/>
            <a:chOff x="3252" y="1717"/>
            <a:chExt cx="695" cy="683"/>
          </a:xfrm>
        </p:grpSpPr>
        <p:sp>
          <p:nvSpPr>
            <p:cNvPr id="5157" name="Oval 200"/>
            <p:cNvSpPr>
              <a:spLocks noChangeArrowheads="1"/>
            </p:cNvSpPr>
            <p:nvPr/>
          </p:nvSpPr>
          <p:spPr bwMode="auto">
            <a:xfrm>
              <a:off x="3252" y="1896"/>
              <a:ext cx="513" cy="504"/>
            </a:xfrm>
            <a:prstGeom prst="ellipse">
              <a:avLst/>
            </a:prstGeom>
            <a:solidFill>
              <a:srgbClr val="FFFF99"/>
            </a:solidFill>
            <a:ln w="25400">
              <a:solidFill>
                <a:schemeClr val="tx1"/>
              </a:solidFill>
              <a:round/>
              <a:headEnd/>
              <a:tailEnd/>
            </a:ln>
          </p:spPr>
          <p:txBody>
            <a:bodyPr wrap="none" anchor="ctr"/>
            <a:lstStyle/>
            <a:p>
              <a:pPr algn="ctr" eaLnBrk="0" hangingPunct="0"/>
              <a:r>
                <a:rPr lang="en-US" sz="1400" b="1">
                  <a:solidFill>
                    <a:srgbClr val="000000"/>
                  </a:solidFill>
                  <a:latin typeface="Times New Roman" pitchFamily="18" charset="0"/>
                </a:rPr>
                <a:t>ZZ </a:t>
              </a:r>
            </a:p>
          </p:txBody>
        </p:sp>
        <p:grpSp>
          <p:nvGrpSpPr>
            <p:cNvPr id="5252" name="Group 201"/>
            <p:cNvGrpSpPr>
              <a:grpSpLocks/>
            </p:cNvGrpSpPr>
            <p:nvPr/>
          </p:nvGrpSpPr>
          <p:grpSpPr bwMode="auto">
            <a:xfrm>
              <a:off x="3688" y="1717"/>
              <a:ext cx="259" cy="255"/>
              <a:chOff x="3688" y="1717"/>
              <a:chExt cx="259" cy="255"/>
            </a:xfrm>
          </p:grpSpPr>
          <p:sp>
            <p:nvSpPr>
              <p:cNvPr id="5159" name="Line 202"/>
              <p:cNvSpPr>
                <a:spLocks noChangeShapeType="1"/>
              </p:cNvSpPr>
              <p:nvPr/>
            </p:nvSpPr>
            <p:spPr bwMode="auto">
              <a:xfrm flipV="1">
                <a:off x="3688" y="1720"/>
                <a:ext cx="256" cy="252"/>
              </a:xfrm>
              <a:prstGeom prst="line">
                <a:avLst/>
              </a:prstGeom>
              <a:noFill/>
              <a:ln w="50800">
                <a:solidFill>
                  <a:schemeClr val="tx1"/>
                </a:solidFill>
                <a:round/>
                <a:headEnd/>
                <a:tailEnd/>
              </a:ln>
            </p:spPr>
            <p:txBody>
              <a:bodyPr wrap="none" anchor="ctr"/>
              <a:lstStyle/>
              <a:p>
                <a:endParaRPr lang="he-IL"/>
              </a:p>
            </p:txBody>
          </p:sp>
          <p:sp>
            <p:nvSpPr>
              <p:cNvPr id="5160" name="Line 203"/>
              <p:cNvSpPr>
                <a:spLocks noChangeShapeType="1"/>
              </p:cNvSpPr>
              <p:nvPr/>
            </p:nvSpPr>
            <p:spPr bwMode="auto">
              <a:xfrm>
                <a:off x="3936" y="1717"/>
                <a:ext cx="0" cy="252"/>
              </a:xfrm>
              <a:prstGeom prst="line">
                <a:avLst/>
              </a:prstGeom>
              <a:noFill/>
              <a:ln w="50800">
                <a:solidFill>
                  <a:schemeClr val="tx1"/>
                </a:solidFill>
                <a:round/>
                <a:headEnd/>
                <a:tailEnd/>
              </a:ln>
            </p:spPr>
            <p:txBody>
              <a:bodyPr wrap="none" anchor="ctr"/>
              <a:lstStyle/>
              <a:p>
                <a:endParaRPr lang="he-IL"/>
              </a:p>
            </p:txBody>
          </p:sp>
          <p:sp>
            <p:nvSpPr>
              <p:cNvPr id="5161" name="Line 204"/>
              <p:cNvSpPr>
                <a:spLocks noChangeShapeType="1"/>
              </p:cNvSpPr>
              <p:nvPr/>
            </p:nvSpPr>
            <p:spPr bwMode="auto">
              <a:xfrm flipH="1">
                <a:off x="3691" y="1728"/>
                <a:ext cx="256" cy="0"/>
              </a:xfrm>
              <a:prstGeom prst="line">
                <a:avLst/>
              </a:prstGeom>
              <a:noFill/>
              <a:ln w="50800">
                <a:solidFill>
                  <a:schemeClr val="tx1"/>
                </a:solidFill>
                <a:round/>
                <a:headEnd/>
                <a:tailEnd/>
              </a:ln>
            </p:spPr>
            <p:txBody>
              <a:bodyPr wrap="none" anchor="ctr"/>
              <a:lstStyle/>
              <a:p>
                <a:endParaRPr lang="he-IL"/>
              </a:p>
            </p:txBody>
          </p:sp>
        </p:grpSp>
      </p:grpSp>
      <p:sp>
        <p:nvSpPr>
          <p:cNvPr id="208" name="Text Box 206"/>
          <p:cNvSpPr txBox="1">
            <a:spLocks noChangeArrowheads="1"/>
          </p:cNvSpPr>
          <p:nvPr/>
        </p:nvSpPr>
        <p:spPr bwMode="auto">
          <a:xfrm>
            <a:off x="5586413" y="4845050"/>
            <a:ext cx="404812" cy="457200"/>
          </a:xfrm>
          <a:prstGeom prst="rect">
            <a:avLst/>
          </a:prstGeom>
          <a:noFill/>
          <a:ln w="9525">
            <a:noFill/>
            <a:miter lim="800000"/>
            <a:headEnd/>
            <a:tailEnd/>
          </a:ln>
        </p:spPr>
        <p:txBody>
          <a:bodyPr wrap="none">
            <a:spAutoFit/>
          </a:bodyPr>
          <a:lstStyle/>
          <a:p>
            <a:r>
              <a:rPr lang="en-US" sz="2400">
                <a:latin typeface="Times New Roman" pitchFamily="18" charset="0"/>
              </a:rPr>
              <a:t>X</a:t>
            </a:r>
          </a:p>
        </p:txBody>
      </p:sp>
      <p:grpSp>
        <p:nvGrpSpPr>
          <p:cNvPr id="5253" name="Group 207"/>
          <p:cNvGrpSpPr>
            <a:grpSpLocks/>
          </p:cNvGrpSpPr>
          <p:nvPr/>
        </p:nvGrpSpPr>
        <p:grpSpPr bwMode="auto">
          <a:xfrm>
            <a:off x="2987675" y="2670175"/>
            <a:ext cx="2635250" cy="1838325"/>
            <a:chOff x="2194" y="1455"/>
            <a:chExt cx="1660" cy="1158"/>
          </a:xfrm>
        </p:grpSpPr>
        <p:grpSp>
          <p:nvGrpSpPr>
            <p:cNvPr id="5257" name="Group 209"/>
            <p:cNvGrpSpPr>
              <a:grpSpLocks/>
            </p:cNvGrpSpPr>
            <p:nvPr/>
          </p:nvGrpSpPr>
          <p:grpSpPr bwMode="auto">
            <a:xfrm>
              <a:off x="2194" y="1745"/>
              <a:ext cx="528" cy="868"/>
              <a:chOff x="1767" y="1051"/>
              <a:chExt cx="528" cy="868"/>
            </a:xfrm>
          </p:grpSpPr>
          <p:sp>
            <p:nvSpPr>
              <p:cNvPr id="5154" name="Oval 210"/>
              <p:cNvSpPr>
                <a:spLocks noChangeArrowheads="1"/>
              </p:cNvSpPr>
              <p:nvPr/>
            </p:nvSpPr>
            <p:spPr bwMode="auto">
              <a:xfrm>
                <a:off x="1767" y="1051"/>
                <a:ext cx="528" cy="508"/>
              </a:xfrm>
              <a:prstGeom prst="ellipse">
                <a:avLst/>
              </a:prstGeom>
              <a:solidFill>
                <a:srgbClr val="FF99FF"/>
              </a:solidFill>
              <a:ln w="25400">
                <a:solidFill>
                  <a:srgbClr val="FF0000"/>
                </a:solidFill>
                <a:round/>
                <a:headEnd/>
                <a:tailEnd/>
              </a:ln>
            </p:spPr>
            <p:txBody>
              <a:bodyPr wrap="none" anchor="ctr"/>
              <a:lstStyle/>
              <a:p>
                <a:pPr algn="ctr" eaLnBrk="0" hangingPunct="0"/>
                <a:r>
                  <a:rPr lang="en-US" sz="2800" b="1" dirty="0">
                    <a:solidFill>
                      <a:srgbClr val="000000"/>
                    </a:solidFill>
                    <a:latin typeface="Times New Roman" pitchFamily="18" charset="0"/>
                    <a:cs typeface="Times New Roman" pitchFamily="18" charset="0"/>
                  </a:rPr>
                  <a:t>50% </a:t>
                </a:r>
              </a:p>
              <a:p>
                <a:pPr algn="ctr" eaLnBrk="0" hangingPunct="0"/>
                <a:r>
                  <a:rPr lang="en-US" sz="1400" b="1" dirty="0">
                    <a:solidFill>
                      <a:srgbClr val="000000"/>
                    </a:solidFill>
                    <a:latin typeface="Times New Roman" pitchFamily="18" charset="0"/>
                    <a:cs typeface="Times New Roman" pitchFamily="18" charset="0"/>
                  </a:rPr>
                  <a:t>WZ</a:t>
                </a:r>
              </a:p>
            </p:txBody>
          </p:sp>
          <p:sp>
            <p:nvSpPr>
              <p:cNvPr id="5155" name="Line 211"/>
              <p:cNvSpPr>
                <a:spLocks noChangeShapeType="1"/>
              </p:cNvSpPr>
              <p:nvPr/>
            </p:nvSpPr>
            <p:spPr bwMode="auto">
              <a:xfrm>
                <a:off x="2025" y="1559"/>
                <a:ext cx="0" cy="360"/>
              </a:xfrm>
              <a:prstGeom prst="line">
                <a:avLst/>
              </a:prstGeom>
              <a:noFill/>
              <a:ln w="50800">
                <a:solidFill>
                  <a:srgbClr val="FF0000"/>
                </a:solidFill>
                <a:round/>
                <a:headEnd/>
                <a:tailEnd/>
              </a:ln>
            </p:spPr>
            <p:txBody>
              <a:bodyPr wrap="none" anchor="ctr"/>
              <a:lstStyle/>
              <a:p>
                <a:endParaRPr lang="he-IL"/>
              </a:p>
            </p:txBody>
          </p:sp>
          <p:sp>
            <p:nvSpPr>
              <p:cNvPr id="5156" name="Line 212"/>
              <p:cNvSpPr>
                <a:spLocks noChangeShapeType="1"/>
              </p:cNvSpPr>
              <p:nvPr/>
            </p:nvSpPr>
            <p:spPr bwMode="auto">
              <a:xfrm>
                <a:off x="1849" y="1729"/>
                <a:ext cx="352" cy="0"/>
              </a:xfrm>
              <a:prstGeom prst="line">
                <a:avLst/>
              </a:prstGeom>
              <a:noFill/>
              <a:ln w="50800">
                <a:solidFill>
                  <a:srgbClr val="FF0000"/>
                </a:solidFill>
                <a:round/>
                <a:headEnd/>
                <a:tailEnd/>
              </a:ln>
            </p:spPr>
            <p:txBody>
              <a:bodyPr wrap="none" anchor="ctr"/>
              <a:lstStyle/>
              <a:p>
                <a:endParaRPr lang="he-IL"/>
              </a:p>
            </p:txBody>
          </p:sp>
        </p:grpSp>
        <p:grpSp>
          <p:nvGrpSpPr>
            <p:cNvPr id="5260" name="Group 213"/>
            <p:cNvGrpSpPr>
              <a:grpSpLocks/>
            </p:cNvGrpSpPr>
            <p:nvPr/>
          </p:nvGrpSpPr>
          <p:grpSpPr bwMode="auto">
            <a:xfrm>
              <a:off x="3159" y="1597"/>
              <a:ext cx="695" cy="683"/>
              <a:chOff x="3252" y="1717"/>
              <a:chExt cx="695" cy="683"/>
            </a:xfrm>
          </p:grpSpPr>
          <p:sp>
            <p:nvSpPr>
              <p:cNvPr id="5149" name="Oval 214"/>
              <p:cNvSpPr>
                <a:spLocks noChangeArrowheads="1"/>
              </p:cNvSpPr>
              <p:nvPr/>
            </p:nvSpPr>
            <p:spPr bwMode="auto">
              <a:xfrm>
                <a:off x="3252" y="1896"/>
                <a:ext cx="513" cy="504"/>
              </a:xfrm>
              <a:prstGeom prst="ellipse">
                <a:avLst/>
              </a:prstGeom>
              <a:solidFill>
                <a:srgbClr val="FFFF99"/>
              </a:solidFill>
              <a:ln w="25400">
                <a:solidFill>
                  <a:schemeClr val="tx1"/>
                </a:solidFill>
                <a:round/>
                <a:headEnd/>
                <a:tailEnd/>
              </a:ln>
            </p:spPr>
            <p:txBody>
              <a:bodyPr wrap="none" anchor="ctr"/>
              <a:lstStyle/>
              <a:p>
                <a:pPr algn="ctr" eaLnBrk="0" hangingPunct="0"/>
                <a:r>
                  <a:rPr lang="en-US" sz="2800" b="1">
                    <a:solidFill>
                      <a:srgbClr val="000000"/>
                    </a:solidFill>
                    <a:latin typeface="Times New Roman" pitchFamily="18" charset="0"/>
                    <a:cs typeface="Times New Roman" pitchFamily="18" charset="0"/>
                  </a:rPr>
                  <a:t>50%</a:t>
                </a:r>
              </a:p>
              <a:p>
                <a:pPr algn="ctr" eaLnBrk="0" hangingPunct="0"/>
                <a:r>
                  <a:rPr lang="en-US" sz="1400" b="1">
                    <a:solidFill>
                      <a:srgbClr val="000000"/>
                    </a:solidFill>
                    <a:latin typeface="Times New Roman" pitchFamily="18" charset="0"/>
                    <a:cs typeface="Times New Roman" pitchFamily="18" charset="0"/>
                  </a:rPr>
                  <a:t>ZZ</a:t>
                </a:r>
              </a:p>
            </p:txBody>
          </p:sp>
          <p:grpSp>
            <p:nvGrpSpPr>
              <p:cNvPr id="5262" name="Group 215"/>
              <p:cNvGrpSpPr>
                <a:grpSpLocks/>
              </p:cNvGrpSpPr>
              <p:nvPr/>
            </p:nvGrpSpPr>
            <p:grpSpPr bwMode="auto">
              <a:xfrm>
                <a:off x="3688" y="1717"/>
                <a:ext cx="259" cy="255"/>
                <a:chOff x="3688" y="1717"/>
                <a:chExt cx="259" cy="255"/>
              </a:xfrm>
            </p:grpSpPr>
            <p:sp>
              <p:nvSpPr>
                <p:cNvPr id="5151" name="Line 216"/>
                <p:cNvSpPr>
                  <a:spLocks noChangeShapeType="1"/>
                </p:cNvSpPr>
                <p:nvPr/>
              </p:nvSpPr>
              <p:spPr bwMode="auto">
                <a:xfrm flipV="1">
                  <a:off x="3688" y="1720"/>
                  <a:ext cx="256" cy="252"/>
                </a:xfrm>
                <a:prstGeom prst="line">
                  <a:avLst/>
                </a:prstGeom>
                <a:noFill/>
                <a:ln w="50800">
                  <a:solidFill>
                    <a:schemeClr val="tx1"/>
                  </a:solidFill>
                  <a:round/>
                  <a:headEnd/>
                  <a:tailEnd/>
                </a:ln>
              </p:spPr>
              <p:txBody>
                <a:bodyPr wrap="none" anchor="ctr"/>
                <a:lstStyle/>
                <a:p>
                  <a:endParaRPr lang="he-IL"/>
                </a:p>
              </p:txBody>
            </p:sp>
            <p:sp>
              <p:nvSpPr>
                <p:cNvPr id="5152" name="Line 217"/>
                <p:cNvSpPr>
                  <a:spLocks noChangeShapeType="1"/>
                </p:cNvSpPr>
                <p:nvPr/>
              </p:nvSpPr>
              <p:spPr bwMode="auto">
                <a:xfrm>
                  <a:off x="3936" y="1717"/>
                  <a:ext cx="0" cy="252"/>
                </a:xfrm>
                <a:prstGeom prst="line">
                  <a:avLst/>
                </a:prstGeom>
                <a:noFill/>
                <a:ln w="50800">
                  <a:solidFill>
                    <a:schemeClr val="tx1"/>
                  </a:solidFill>
                  <a:round/>
                  <a:headEnd/>
                  <a:tailEnd/>
                </a:ln>
              </p:spPr>
              <p:txBody>
                <a:bodyPr wrap="none" anchor="ctr"/>
                <a:lstStyle/>
                <a:p>
                  <a:endParaRPr lang="he-IL"/>
                </a:p>
              </p:txBody>
            </p:sp>
            <p:sp>
              <p:nvSpPr>
                <p:cNvPr id="5153" name="Line 218"/>
                <p:cNvSpPr>
                  <a:spLocks noChangeShapeType="1"/>
                </p:cNvSpPr>
                <p:nvPr/>
              </p:nvSpPr>
              <p:spPr bwMode="auto">
                <a:xfrm flipH="1">
                  <a:off x="3691" y="1728"/>
                  <a:ext cx="256" cy="0"/>
                </a:xfrm>
                <a:prstGeom prst="line">
                  <a:avLst/>
                </a:prstGeom>
                <a:noFill/>
                <a:ln w="50800">
                  <a:solidFill>
                    <a:schemeClr val="tx1"/>
                  </a:solidFill>
                  <a:round/>
                  <a:headEnd/>
                  <a:tailEnd/>
                </a:ln>
              </p:spPr>
              <p:txBody>
                <a:bodyPr wrap="none" anchor="ctr"/>
                <a:lstStyle/>
                <a:p>
                  <a:endParaRPr lang="he-IL"/>
                </a:p>
              </p:txBody>
            </p:sp>
          </p:grpSp>
        </p:grpSp>
        <p:sp>
          <p:nvSpPr>
            <p:cNvPr id="5148" name="AutoShape 219"/>
            <p:cNvSpPr>
              <a:spLocks noChangeArrowheads="1"/>
            </p:cNvSpPr>
            <p:nvPr/>
          </p:nvSpPr>
          <p:spPr bwMode="auto">
            <a:xfrm>
              <a:off x="2845" y="1455"/>
              <a:ext cx="210" cy="310"/>
            </a:xfrm>
            <a:prstGeom prst="downArrow">
              <a:avLst>
                <a:gd name="adj1" fmla="val 13361"/>
                <a:gd name="adj2" fmla="val 36905"/>
              </a:avLst>
            </a:prstGeom>
            <a:solidFill>
              <a:schemeClr val="tx1"/>
            </a:solidFill>
            <a:ln w="9525">
              <a:solidFill>
                <a:schemeClr val="tx1"/>
              </a:solidFill>
              <a:miter lim="800000"/>
              <a:headEnd/>
              <a:tailEnd/>
            </a:ln>
          </p:spPr>
          <p:txBody>
            <a:bodyPr wrap="none" anchor="ctr"/>
            <a:lstStyle/>
            <a:p>
              <a:endParaRPr lang="he-IL"/>
            </a:p>
          </p:txBody>
        </p:sp>
      </p:grpSp>
      <p:grpSp>
        <p:nvGrpSpPr>
          <p:cNvPr id="5263" name="Group 220"/>
          <p:cNvGrpSpPr>
            <a:grpSpLocks/>
          </p:cNvGrpSpPr>
          <p:nvPr/>
        </p:nvGrpSpPr>
        <p:grpSpPr bwMode="auto">
          <a:xfrm>
            <a:off x="5387977" y="5343525"/>
            <a:ext cx="1133476" cy="1470025"/>
            <a:chOff x="3266" y="2957"/>
            <a:chExt cx="714" cy="926"/>
          </a:xfrm>
        </p:grpSpPr>
        <p:sp>
          <p:nvSpPr>
            <p:cNvPr id="5140" name="AutoShape 221"/>
            <p:cNvSpPr>
              <a:spLocks noChangeArrowheads="1"/>
            </p:cNvSpPr>
            <p:nvPr/>
          </p:nvSpPr>
          <p:spPr bwMode="auto">
            <a:xfrm>
              <a:off x="3401" y="2957"/>
              <a:ext cx="210" cy="310"/>
            </a:xfrm>
            <a:prstGeom prst="downArrow">
              <a:avLst>
                <a:gd name="adj1" fmla="val 13361"/>
                <a:gd name="adj2" fmla="val 36905"/>
              </a:avLst>
            </a:prstGeom>
            <a:solidFill>
              <a:schemeClr val="tx1"/>
            </a:solidFill>
            <a:ln w="9525">
              <a:solidFill>
                <a:schemeClr val="tx1"/>
              </a:solidFill>
              <a:miter lim="800000"/>
              <a:headEnd/>
              <a:tailEnd/>
            </a:ln>
          </p:spPr>
          <p:txBody>
            <a:bodyPr wrap="none" anchor="ctr"/>
            <a:lstStyle/>
            <a:p>
              <a:endParaRPr lang="he-IL"/>
            </a:p>
          </p:txBody>
        </p:sp>
        <p:sp>
          <p:nvSpPr>
            <p:cNvPr id="5141" name="Oval 222"/>
            <p:cNvSpPr>
              <a:spLocks noChangeArrowheads="1"/>
            </p:cNvSpPr>
            <p:nvPr/>
          </p:nvSpPr>
          <p:spPr bwMode="auto">
            <a:xfrm>
              <a:off x="3266" y="3379"/>
              <a:ext cx="513" cy="504"/>
            </a:xfrm>
            <a:prstGeom prst="ellipse">
              <a:avLst/>
            </a:prstGeom>
            <a:solidFill>
              <a:srgbClr val="FFFF99"/>
            </a:solidFill>
            <a:ln w="25400">
              <a:solidFill>
                <a:schemeClr val="tx1"/>
              </a:solidFill>
              <a:round/>
              <a:headEnd/>
              <a:tailEnd/>
            </a:ln>
          </p:spPr>
          <p:txBody>
            <a:bodyPr wrap="none" lIns="0" tIns="0" rIns="0" bIns="0" anchor="ctr"/>
            <a:lstStyle/>
            <a:p>
              <a:pPr algn="ctr" eaLnBrk="0" hangingPunct="0"/>
              <a:r>
                <a:rPr lang="en-US" sz="2400" b="1" dirty="0">
                  <a:solidFill>
                    <a:srgbClr val="000000"/>
                  </a:solidFill>
                  <a:latin typeface="Times New Roman" pitchFamily="18" charset="0"/>
                </a:rPr>
                <a:t> 100%</a:t>
              </a:r>
              <a:r>
                <a:rPr lang="en-US" sz="2800" dirty="0">
                  <a:solidFill>
                    <a:srgbClr val="000000"/>
                  </a:solidFill>
                  <a:latin typeface="Times New Roman" pitchFamily="18" charset="0"/>
                </a:rPr>
                <a:t> </a:t>
              </a:r>
            </a:p>
            <a:p>
              <a:pPr algn="ctr" eaLnBrk="0" hangingPunct="0"/>
              <a:r>
                <a:rPr lang="en-US" sz="1400" b="1" dirty="0">
                  <a:solidFill>
                    <a:srgbClr val="000000"/>
                  </a:solidFill>
                  <a:latin typeface="Times New Roman" pitchFamily="18" charset="0"/>
                </a:rPr>
                <a:t>ZZ</a:t>
              </a:r>
            </a:p>
          </p:txBody>
        </p:sp>
        <p:grpSp>
          <p:nvGrpSpPr>
            <p:cNvPr id="5270" name="Group 223"/>
            <p:cNvGrpSpPr>
              <a:grpSpLocks/>
            </p:cNvGrpSpPr>
            <p:nvPr/>
          </p:nvGrpSpPr>
          <p:grpSpPr bwMode="auto">
            <a:xfrm>
              <a:off x="3721" y="3229"/>
              <a:ext cx="259" cy="255"/>
              <a:chOff x="3691" y="1714"/>
              <a:chExt cx="259" cy="255"/>
            </a:xfrm>
          </p:grpSpPr>
          <p:sp>
            <p:nvSpPr>
              <p:cNvPr id="5143" name="Line 224"/>
              <p:cNvSpPr>
                <a:spLocks noChangeShapeType="1"/>
              </p:cNvSpPr>
              <p:nvPr/>
            </p:nvSpPr>
            <p:spPr bwMode="auto">
              <a:xfrm flipV="1">
                <a:off x="3694" y="1714"/>
                <a:ext cx="256" cy="252"/>
              </a:xfrm>
              <a:prstGeom prst="line">
                <a:avLst/>
              </a:prstGeom>
              <a:noFill/>
              <a:ln w="50800">
                <a:solidFill>
                  <a:schemeClr val="tx1"/>
                </a:solidFill>
                <a:round/>
                <a:headEnd/>
                <a:tailEnd/>
              </a:ln>
            </p:spPr>
            <p:txBody>
              <a:bodyPr wrap="none" anchor="ctr"/>
              <a:lstStyle/>
              <a:p>
                <a:endParaRPr lang="he-IL"/>
              </a:p>
            </p:txBody>
          </p:sp>
          <p:sp>
            <p:nvSpPr>
              <p:cNvPr id="5144" name="Line 225"/>
              <p:cNvSpPr>
                <a:spLocks noChangeShapeType="1"/>
              </p:cNvSpPr>
              <p:nvPr/>
            </p:nvSpPr>
            <p:spPr bwMode="auto">
              <a:xfrm>
                <a:off x="3944" y="1717"/>
                <a:ext cx="0" cy="252"/>
              </a:xfrm>
              <a:prstGeom prst="line">
                <a:avLst/>
              </a:prstGeom>
              <a:noFill/>
              <a:ln w="50800">
                <a:solidFill>
                  <a:schemeClr val="tx1"/>
                </a:solidFill>
                <a:round/>
                <a:headEnd/>
                <a:tailEnd/>
              </a:ln>
            </p:spPr>
            <p:txBody>
              <a:bodyPr wrap="none" anchor="ctr"/>
              <a:lstStyle/>
              <a:p>
                <a:endParaRPr lang="he-IL"/>
              </a:p>
            </p:txBody>
          </p:sp>
          <p:sp>
            <p:nvSpPr>
              <p:cNvPr id="5145" name="Line 226"/>
              <p:cNvSpPr>
                <a:spLocks noChangeShapeType="1"/>
              </p:cNvSpPr>
              <p:nvPr/>
            </p:nvSpPr>
            <p:spPr bwMode="auto">
              <a:xfrm flipH="1">
                <a:off x="3691" y="1720"/>
                <a:ext cx="256" cy="0"/>
              </a:xfrm>
              <a:prstGeom prst="line">
                <a:avLst/>
              </a:prstGeom>
              <a:noFill/>
              <a:ln w="50800">
                <a:solidFill>
                  <a:schemeClr val="tx1"/>
                </a:solidFill>
                <a:round/>
                <a:headEnd/>
                <a:tailEnd/>
              </a:ln>
            </p:spPr>
            <p:txBody>
              <a:bodyPr wrap="none" anchor="ctr"/>
              <a:lstStyle/>
              <a:p>
                <a:endParaRPr lang="he-IL"/>
              </a:p>
            </p:txBody>
          </p:sp>
        </p:grpSp>
      </p:grpSp>
      <p:sp>
        <p:nvSpPr>
          <p:cNvPr id="256" name="Rectangle 214"/>
          <p:cNvSpPr>
            <a:spLocks noChangeArrowheads="1"/>
          </p:cNvSpPr>
          <p:nvPr/>
        </p:nvSpPr>
        <p:spPr bwMode="auto">
          <a:xfrm>
            <a:off x="0" y="-26988"/>
            <a:ext cx="9144000" cy="1143001"/>
          </a:xfrm>
          <a:prstGeom prst="rect">
            <a:avLst/>
          </a:prstGeom>
          <a:noFill/>
          <a:ln w="9525">
            <a:noFill/>
            <a:miter lim="800000"/>
            <a:headEnd/>
            <a:tailEnd/>
          </a:ln>
          <a:effectLst/>
        </p:spPr>
        <p:txBody>
          <a:bodyPr anchor="ctr"/>
          <a:lstStyle/>
          <a:p>
            <a:pPr algn="ctr">
              <a:defRPr/>
            </a:pPr>
            <a:r>
              <a:rPr lang="en-US" sz="3200" b="1" dirty="0" smtClean="0">
                <a:effectLst>
                  <a:outerShdw blurRad="38100" dist="38100" dir="2700000" algn="tl">
                    <a:srgbClr val="C0C0C0"/>
                  </a:outerShdw>
                </a:effectLst>
                <a:latin typeface="Times New Roman" pitchFamily="18" charset="0"/>
                <a:cs typeface="Times New Roman" pitchFamily="18" charset="0"/>
              </a:rPr>
              <a:t>IAG silencing and prawn </a:t>
            </a:r>
            <a:r>
              <a:rPr lang="en-US" sz="3200" b="1" dirty="0" err="1" smtClean="0">
                <a:effectLst>
                  <a:outerShdw blurRad="38100" dist="38100" dir="2700000" algn="tl">
                    <a:srgbClr val="C0C0C0"/>
                  </a:outerShdw>
                </a:effectLst>
                <a:latin typeface="Times New Roman" pitchFamily="18" charset="0"/>
                <a:cs typeface="Times New Roman" pitchFamily="18" charset="0"/>
              </a:rPr>
              <a:t>monosex</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biotechnologial</a:t>
            </a:r>
            <a:r>
              <a:rPr lang="en-US" sz="3200" b="1" dirty="0" smtClean="0">
                <a:effectLst>
                  <a:outerShdw blurRad="38100" dist="38100" dir="2700000" algn="tl">
                    <a:srgbClr val="C0C0C0"/>
                  </a:outerShdw>
                </a:effectLst>
                <a:latin typeface="Times New Roman" pitchFamily="18" charset="0"/>
                <a:cs typeface="Times New Roman" pitchFamily="18" charset="0"/>
              </a:rPr>
              <a:t>  cascade</a:t>
            </a:r>
            <a:endParaRPr lang="en-US" sz="3200" b="1" dirty="0">
              <a:effectLst>
                <a:outerShdw blurRad="38100" dist="38100" dir="2700000" algn="tl">
                  <a:srgbClr val="C0C0C0"/>
                </a:outerShdw>
              </a:effectLst>
              <a:latin typeface="Times New Roman" pitchFamily="18" charset="0"/>
              <a:cs typeface="Times New Roman" pitchFamily="18" charset="0"/>
            </a:endParaRPr>
          </a:p>
        </p:txBody>
      </p:sp>
      <p:grpSp>
        <p:nvGrpSpPr>
          <p:cNvPr id="5271" name="Group 227"/>
          <p:cNvGrpSpPr>
            <a:grpSpLocks/>
          </p:cNvGrpSpPr>
          <p:nvPr/>
        </p:nvGrpSpPr>
        <p:grpSpPr bwMode="auto">
          <a:xfrm>
            <a:off x="6024563" y="885825"/>
            <a:ext cx="406400" cy="427038"/>
            <a:chOff x="2222" y="503"/>
            <a:chExt cx="256" cy="269"/>
          </a:xfrm>
        </p:grpSpPr>
        <p:sp>
          <p:nvSpPr>
            <p:cNvPr id="5138" name="Oval 228"/>
            <p:cNvSpPr>
              <a:spLocks noChangeArrowheads="1"/>
            </p:cNvSpPr>
            <p:nvPr/>
          </p:nvSpPr>
          <p:spPr bwMode="auto">
            <a:xfrm>
              <a:off x="2222" y="590"/>
              <a:ext cx="181" cy="182"/>
            </a:xfrm>
            <a:prstGeom prst="ellipse">
              <a:avLst/>
            </a:prstGeom>
            <a:noFill/>
            <a:ln w="28575">
              <a:solidFill>
                <a:srgbClr val="0033CC"/>
              </a:solidFill>
              <a:round/>
              <a:headEnd/>
              <a:tailEnd/>
            </a:ln>
          </p:spPr>
          <p:txBody>
            <a:bodyPr wrap="none" anchor="ctr"/>
            <a:lstStyle/>
            <a:p>
              <a:endParaRPr lang="he-IL"/>
            </a:p>
          </p:txBody>
        </p:sp>
        <p:sp>
          <p:nvSpPr>
            <p:cNvPr id="5139" name="Line 229"/>
            <p:cNvSpPr>
              <a:spLocks noChangeShapeType="1"/>
            </p:cNvSpPr>
            <p:nvPr/>
          </p:nvSpPr>
          <p:spPr bwMode="auto">
            <a:xfrm flipV="1">
              <a:off x="2377" y="503"/>
              <a:ext cx="101" cy="110"/>
            </a:xfrm>
            <a:prstGeom prst="line">
              <a:avLst/>
            </a:prstGeom>
            <a:noFill/>
            <a:ln w="28575">
              <a:solidFill>
                <a:srgbClr val="0033CC"/>
              </a:solidFill>
              <a:round/>
              <a:headEnd/>
              <a:tailEnd type="arrow" w="lg" len="lg"/>
            </a:ln>
          </p:spPr>
          <p:txBody>
            <a:bodyPr/>
            <a:lstStyle/>
            <a:p>
              <a:endParaRPr lang="he-IL"/>
            </a:p>
          </p:txBody>
        </p:sp>
      </p:grpSp>
      <p:grpSp>
        <p:nvGrpSpPr>
          <p:cNvPr id="5272" name="Group 230"/>
          <p:cNvGrpSpPr>
            <a:grpSpLocks/>
          </p:cNvGrpSpPr>
          <p:nvPr/>
        </p:nvGrpSpPr>
        <p:grpSpPr bwMode="auto">
          <a:xfrm>
            <a:off x="2047875" y="1014413"/>
            <a:ext cx="287338" cy="503237"/>
            <a:chOff x="824" y="646"/>
            <a:chExt cx="181" cy="317"/>
          </a:xfrm>
        </p:grpSpPr>
        <p:sp>
          <p:nvSpPr>
            <p:cNvPr id="5135" name="Oval 231"/>
            <p:cNvSpPr>
              <a:spLocks noChangeArrowheads="1"/>
            </p:cNvSpPr>
            <p:nvPr/>
          </p:nvSpPr>
          <p:spPr bwMode="auto">
            <a:xfrm>
              <a:off x="824" y="646"/>
              <a:ext cx="181" cy="182"/>
            </a:xfrm>
            <a:prstGeom prst="ellipse">
              <a:avLst/>
            </a:prstGeom>
            <a:noFill/>
            <a:ln w="28575">
              <a:solidFill>
                <a:srgbClr val="FF0000"/>
              </a:solidFill>
              <a:round/>
              <a:headEnd/>
              <a:tailEnd/>
            </a:ln>
          </p:spPr>
          <p:txBody>
            <a:bodyPr wrap="none" anchor="ctr"/>
            <a:lstStyle/>
            <a:p>
              <a:endParaRPr lang="he-IL"/>
            </a:p>
          </p:txBody>
        </p:sp>
        <p:sp>
          <p:nvSpPr>
            <p:cNvPr id="5136" name="Line 232"/>
            <p:cNvSpPr>
              <a:spLocks noChangeShapeType="1"/>
            </p:cNvSpPr>
            <p:nvPr/>
          </p:nvSpPr>
          <p:spPr bwMode="auto">
            <a:xfrm>
              <a:off x="914" y="827"/>
              <a:ext cx="0" cy="136"/>
            </a:xfrm>
            <a:prstGeom prst="line">
              <a:avLst/>
            </a:prstGeom>
            <a:noFill/>
            <a:ln w="28575">
              <a:solidFill>
                <a:srgbClr val="FF0000"/>
              </a:solidFill>
              <a:round/>
              <a:headEnd/>
              <a:tailEnd/>
            </a:ln>
          </p:spPr>
          <p:txBody>
            <a:bodyPr/>
            <a:lstStyle/>
            <a:p>
              <a:endParaRPr lang="he-IL"/>
            </a:p>
          </p:txBody>
        </p:sp>
        <p:sp>
          <p:nvSpPr>
            <p:cNvPr id="5137" name="Line 233"/>
            <p:cNvSpPr>
              <a:spLocks noChangeShapeType="1"/>
            </p:cNvSpPr>
            <p:nvPr/>
          </p:nvSpPr>
          <p:spPr bwMode="auto">
            <a:xfrm flipV="1">
              <a:off x="846" y="891"/>
              <a:ext cx="136" cy="0"/>
            </a:xfrm>
            <a:prstGeom prst="line">
              <a:avLst/>
            </a:prstGeom>
            <a:noFill/>
            <a:ln w="28575">
              <a:solidFill>
                <a:srgbClr val="FF0000"/>
              </a:solidFill>
              <a:round/>
              <a:headEnd/>
              <a:tailEnd/>
            </a:ln>
          </p:spPr>
          <p:txBody>
            <a:bodyPr/>
            <a:lstStyle/>
            <a:p>
              <a:endParaRPr lang="he-IL"/>
            </a:p>
          </p:txBody>
        </p:sp>
      </p:grpSp>
      <p:sp>
        <p:nvSpPr>
          <p:cNvPr id="5134" name="Rectangle 5"/>
          <p:cNvSpPr>
            <a:spLocks noChangeArrowheads="1"/>
          </p:cNvSpPr>
          <p:nvPr/>
        </p:nvSpPr>
        <p:spPr bwMode="auto">
          <a:xfrm>
            <a:off x="71934" y="6520567"/>
            <a:ext cx="3738395" cy="338554"/>
          </a:xfrm>
          <a:prstGeom prst="rect">
            <a:avLst/>
          </a:prstGeom>
          <a:noFill/>
          <a:ln w="9525">
            <a:noFill/>
            <a:miter lim="800000"/>
            <a:headEnd/>
            <a:tailEnd/>
          </a:ln>
        </p:spPr>
        <p:txBody>
          <a:bodyPr wrap="none">
            <a:spAutoFit/>
          </a:bodyPr>
          <a:lstStyle/>
          <a:p>
            <a:pPr rtl="0">
              <a:spcBef>
                <a:spcPct val="50000"/>
              </a:spcBef>
            </a:pPr>
            <a:r>
              <a:rPr lang="en-US" sz="1600" dirty="0">
                <a:latin typeface="Times New Roman" pitchFamily="18" charset="0"/>
                <a:cs typeface="Times New Roman" pitchFamily="18" charset="0"/>
              </a:rPr>
              <a:t>Modified from </a:t>
            </a:r>
            <a:r>
              <a:rPr lang="en-US" sz="1600" dirty="0" err="1">
                <a:latin typeface="Times New Roman" pitchFamily="18" charset="0"/>
                <a:cs typeface="Times New Roman" pitchFamily="18" charset="0"/>
              </a:rPr>
              <a:t>Aflalo</a:t>
            </a:r>
            <a:r>
              <a:rPr lang="en-US" sz="1600" dirty="0">
                <a:latin typeface="Times New Roman" pitchFamily="18" charset="0"/>
                <a:cs typeface="Times New Roman" pitchFamily="18" charset="0"/>
              </a:rPr>
              <a:t> </a:t>
            </a:r>
            <a:r>
              <a:rPr lang="en-US" sz="1600" i="1" dirty="0">
                <a:latin typeface="Times New Roman" pitchFamily="18" charset="0"/>
                <a:cs typeface="Times New Roman" pitchFamily="18" charset="0"/>
              </a:rPr>
              <a:t>et al</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2006 </a:t>
            </a:r>
            <a:r>
              <a:rPr lang="en-US" sz="1600" i="1" dirty="0" err="1" smtClean="0">
                <a:latin typeface="Times New Roman" pitchFamily="18" charset="0"/>
                <a:cs typeface="Times New Roman" pitchFamily="18" charset="0"/>
              </a:rPr>
              <a:t>Aquacult</a:t>
            </a:r>
            <a:endParaRPr lang="en-US" sz="16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241"/>
                                        </p:tgtEl>
                                        <p:attrNameLst>
                                          <p:attrName>style.visibility</p:attrName>
                                        </p:attrNameLst>
                                      </p:cBhvr>
                                      <p:to>
                                        <p:strVal val="visible"/>
                                      </p:to>
                                    </p:set>
                                    <p:animEffect transition="in" filter="wipe(up)">
                                      <p:cBhvr>
                                        <p:cTn id="7" dur="500"/>
                                        <p:tgtEl>
                                          <p:spTgt spid="5241"/>
                                        </p:tgtEl>
                                      </p:cBhvr>
                                    </p:animEffect>
                                  </p:childTnLst>
                                </p:cTn>
                              </p:par>
                              <p:par>
                                <p:cTn id="8" presetID="22" presetClass="entr" presetSubtype="1" fill="hold" nodeType="withEffect">
                                  <p:stCondLst>
                                    <p:cond delay="0"/>
                                  </p:stCondLst>
                                  <p:childTnLst>
                                    <p:set>
                                      <p:cBhvr>
                                        <p:cTn id="9" dur="1" fill="hold">
                                          <p:stCondLst>
                                            <p:cond delay="0"/>
                                          </p:stCondLst>
                                        </p:cTn>
                                        <p:tgtEl>
                                          <p:spTgt spid="5240"/>
                                        </p:tgtEl>
                                        <p:attrNameLst>
                                          <p:attrName>style.visibility</p:attrName>
                                        </p:attrNameLst>
                                      </p:cBhvr>
                                      <p:to>
                                        <p:strVal val="visible"/>
                                      </p:to>
                                    </p:set>
                                    <p:animEffect transition="in" filter="wipe(up)">
                                      <p:cBhvr>
                                        <p:cTn id="10" dur="500"/>
                                        <p:tgtEl>
                                          <p:spTgt spid="5240"/>
                                        </p:tgtEl>
                                      </p:cBhvr>
                                    </p:animEffect>
                                  </p:childTnLst>
                                </p:cTn>
                              </p:par>
                              <p:par>
                                <p:cTn id="11" presetID="22" presetClass="entr" presetSubtype="1" fill="hold" nodeType="withEffect">
                                  <p:stCondLst>
                                    <p:cond delay="0"/>
                                  </p:stCondLst>
                                  <p:childTnLst>
                                    <p:set>
                                      <p:cBhvr>
                                        <p:cTn id="12" dur="1" fill="hold">
                                          <p:stCondLst>
                                            <p:cond delay="0"/>
                                          </p:stCondLst>
                                        </p:cTn>
                                        <p:tgtEl>
                                          <p:spTgt spid="5242"/>
                                        </p:tgtEl>
                                        <p:attrNameLst>
                                          <p:attrName>style.visibility</p:attrName>
                                        </p:attrNameLst>
                                      </p:cBhvr>
                                      <p:to>
                                        <p:strVal val="visible"/>
                                      </p:to>
                                    </p:set>
                                    <p:animEffect transition="in" filter="wipe(up)">
                                      <p:cBhvr>
                                        <p:cTn id="13" dur="500"/>
                                        <p:tgtEl>
                                          <p:spTgt spid="524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08"/>
                                        </p:tgtEl>
                                        <p:attrNameLst>
                                          <p:attrName>style.visibility</p:attrName>
                                        </p:attrNameLst>
                                      </p:cBhvr>
                                      <p:to>
                                        <p:strVal val="visible"/>
                                      </p:to>
                                    </p:set>
                                    <p:animEffect transition="in" filter="wipe(up)">
                                      <p:cBhvr>
                                        <p:cTn id="16" dur="500"/>
                                        <p:tgtEl>
                                          <p:spTgt spid="208"/>
                                        </p:tgtEl>
                                      </p:cBhvr>
                                    </p:animEffect>
                                  </p:childTnLst>
                                </p:cTn>
                              </p:par>
                              <p:par>
                                <p:cTn id="17" presetID="17" presetClass="entr" presetSubtype="1" fill="hold" nodeType="withEffect">
                                  <p:stCondLst>
                                    <p:cond delay="0"/>
                                  </p:stCondLst>
                                  <p:childTnLst>
                                    <p:set>
                                      <p:cBhvr>
                                        <p:cTn id="18" dur="1" fill="hold">
                                          <p:stCondLst>
                                            <p:cond delay="0"/>
                                          </p:stCondLst>
                                        </p:cTn>
                                        <p:tgtEl>
                                          <p:spTgt spid="5263"/>
                                        </p:tgtEl>
                                        <p:attrNameLst>
                                          <p:attrName>style.visibility</p:attrName>
                                        </p:attrNameLst>
                                      </p:cBhvr>
                                      <p:to>
                                        <p:strVal val="visible"/>
                                      </p:to>
                                    </p:set>
                                    <p:anim calcmode="lin" valueType="num">
                                      <p:cBhvr>
                                        <p:cTn id="19" dur="500" fill="hold"/>
                                        <p:tgtEl>
                                          <p:spTgt spid="5263"/>
                                        </p:tgtEl>
                                        <p:attrNameLst>
                                          <p:attrName>ppt_x</p:attrName>
                                        </p:attrNameLst>
                                      </p:cBhvr>
                                      <p:tavLst>
                                        <p:tav tm="0">
                                          <p:val>
                                            <p:strVal val="#ppt_x"/>
                                          </p:val>
                                        </p:tav>
                                        <p:tav tm="100000">
                                          <p:val>
                                            <p:strVal val="#ppt_x"/>
                                          </p:val>
                                        </p:tav>
                                      </p:tavLst>
                                    </p:anim>
                                    <p:anim calcmode="lin" valueType="num">
                                      <p:cBhvr>
                                        <p:cTn id="20" dur="500" fill="hold"/>
                                        <p:tgtEl>
                                          <p:spTgt spid="5263"/>
                                        </p:tgtEl>
                                        <p:attrNameLst>
                                          <p:attrName>ppt_y</p:attrName>
                                        </p:attrNameLst>
                                      </p:cBhvr>
                                      <p:tavLst>
                                        <p:tav tm="0">
                                          <p:val>
                                            <p:strVal val="#ppt_y-#ppt_h/2"/>
                                          </p:val>
                                        </p:tav>
                                        <p:tav tm="100000">
                                          <p:val>
                                            <p:strVal val="#ppt_y"/>
                                          </p:val>
                                        </p:tav>
                                      </p:tavLst>
                                    </p:anim>
                                    <p:anim calcmode="lin" valueType="num">
                                      <p:cBhvr>
                                        <p:cTn id="21" dur="500" fill="hold"/>
                                        <p:tgtEl>
                                          <p:spTgt spid="5263"/>
                                        </p:tgtEl>
                                        <p:attrNameLst>
                                          <p:attrName>ppt_w</p:attrName>
                                        </p:attrNameLst>
                                      </p:cBhvr>
                                      <p:tavLst>
                                        <p:tav tm="0">
                                          <p:val>
                                            <p:strVal val="#ppt_w"/>
                                          </p:val>
                                        </p:tav>
                                        <p:tav tm="100000">
                                          <p:val>
                                            <p:strVal val="#ppt_w"/>
                                          </p:val>
                                        </p:tav>
                                      </p:tavLst>
                                    </p:anim>
                                    <p:anim calcmode="lin" valueType="num">
                                      <p:cBhvr>
                                        <p:cTn id="22" dur="500" fill="hold"/>
                                        <p:tgtEl>
                                          <p:spTgt spid="52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248472" y="1484784"/>
            <a:ext cx="4932040" cy="3970318"/>
          </a:xfrm>
          <a:prstGeom prst="rect">
            <a:avLst/>
          </a:prstGeom>
          <a:noFill/>
          <a:ln w="9525">
            <a:noFill/>
            <a:miter lim="800000"/>
            <a:headEnd/>
            <a:tailEnd/>
          </a:ln>
          <a:effectLst/>
        </p:spPr>
        <p:txBody>
          <a:bodyPr wrap="square">
            <a:spAutoFit/>
          </a:bodyPr>
          <a:lstStyle/>
          <a:p>
            <a:pPr algn="ctr" rtl="0">
              <a:spcBef>
                <a:spcPct val="50000"/>
              </a:spcBef>
              <a:defRPr/>
            </a:pPr>
            <a:r>
              <a:rPr lang="en-US" sz="3600" dirty="0">
                <a:solidFill>
                  <a:schemeClr val="accent2"/>
                </a:solidFill>
                <a:effectLst>
                  <a:outerShdw blurRad="38100" dist="38100" dir="2700000" algn="tl">
                    <a:srgbClr val="C0C0C0"/>
                  </a:outerShdw>
                </a:effectLst>
                <a:latin typeface="Comic Sans MS" pitchFamily="66" charset="0"/>
                <a:cs typeface="Arial" pitchFamily="34" charset="0"/>
              </a:rPr>
              <a:t>The </a:t>
            </a:r>
            <a:r>
              <a:rPr lang="en-US" sz="3600" dirty="0" smtClean="0">
                <a:solidFill>
                  <a:schemeClr val="accent2"/>
                </a:solidFill>
                <a:effectLst>
                  <a:outerShdw blurRad="38100" dist="38100" dir="2700000" algn="tl">
                    <a:srgbClr val="C0C0C0"/>
                  </a:outerShdw>
                </a:effectLst>
                <a:latin typeface="Comic Sans MS" pitchFamily="66" charset="0"/>
                <a:cs typeface="Arial" pitchFamily="34" charset="0"/>
              </a:rPr>
              <a:t>androgenic gland</a:t>
            </a:r>
            <a:br>
              <a:rPr lang="en-US" sz="3600" dirty="0" smtClean="0">
                <a:solidFill>
                  <a:schemeClr val="accent2"/>
                </a:solidFill>
                <a:effectLst>
                  <a:outerShdw blurRad="38100" dist="38100" dir="2700000" algn="tl">
                    <a:srgbClr val="C0C0C0"/>
                  </a:outerShdw>
                </a:effectLst>
                <a:latin typeface="Comic Sans MS" pitchFamily="66" charset="0"/>
                <a:cs typeface="Arial" pitchFamily="34" charset="0"/>
              </a:rPr>
            </a:br>
            <a:r>
              <a:rPr lang="en-US" sz="3600" dirty="0">
                <a:solidFill>
                  <a:schemeClr val="accent2"/>
                </a:solidFill>
                <a:effectLst>
                  <a:outerShdw blurRad="38100" dist="38100" dir="2700000" algn="tl">
                    <a:srgbClr val="C0C0C0"/>
                  </a:outerShdw>
                </a:effectLst>
                <a:latin typeface="Comic Sans MS" pitchFamily="66" charset="0"/>
                <a:cs typeface="Arial" pitchFamily="34" charset="0"/>
              </a:rPr>
              <a:t/>
            </a:r>
            <a:br>
              <a:rPr lang="en-US" sz="3600" dirty="0">
                <a:solidFill>
                  <a:schemeClr val="accent2"/>
                </a:solidFill>
                <a:effectLst>
                  <a:outerShdw blurRad="38100" dist="38100" dir="2700000" algn="tl">
                    <a:srgbClr val="C0C0C0"/>
                  </a:outerShdw>
                </a:effectLst>
                <a:latin typeface="Comic Sans MS" pitchFamily="66" charset="0"/>
                <a:cs typeface="Arial" pitchFamily="34" charset="0"/>
              </a:rPr>
            </a:br>
            <a:r>
              <a:rPr lang="en-US" sz="3600" dirty="0">
                <a:solidFill>
                  <a:schemeClr val="accent2"/>
                </a:solidFill>
                <a:effectLst>
                  <a:outerShdw blurRad="38100" dist="38100" dir="2700000" algn="tl">
                    <a:srgbClr val="C0C0C0"/>
                  </a:outerShdw>
                </a:effectLst>
                <a:latin typeface="Comic Sans MS" pitchFamily="66" charset="0"/>
                <a:cs typeface="Arial" pitchFamily="34" charset="0"/>
              </a:rPr>
              <a:t> </a:t>
            </a:r>
            <a:r>
              <a:rPr lang="en-US" sz="3600" dirty="0" smtClean="0">
                <a:solidFill>
                  <a:schemeClr val="accent2"/>
                </a:solidFill>
                <a:effectLst>
                  <a:outerShdw blurRad="38100" dist="38100" dir="2700000" algn="tl">
                    <a:srgbClr val="C0C0C0"/>
                  </a:outerShdw>
                </a:effectLst>
                <a:latin typeface="Comic Sans MS" pitchFamily="66" charset="0"/>
                <a:cs typeface="Arial" pitchFamily="34" charset="0"/>
              </a:rPr>
              <a:t>Sex  differentiation</a:t>
            </a:r>
            <a:br>
              <a:rPr lang="en-US" sz="3600" dirty="0" smtClean="0">
                <a:solidFill>
                  <a:schemeClr val="accent2"/>
                </a:solidFill>
                <a:effectLst>
                  <a:outerShdw blurRad="38100" dist="38100" dir="2700000" algn="tl">
                    <a:srgbClr val="C0C0C0"/>
                  </a:outerShdw>
                </a:effectLst>
                <a:latin typeface="Comic Sans MS" pitchFamily="66" charset="0"/>
                <a:cs typeface="Arial" pitchFamily="34" charset="0"/>
              </a:rPr>
            </a:br>
            <a:r>
              <a:rPr lang="en-US" sz="3600" dirty="0" smtClean="0">
                <a:solidFill>
                  <a:schemeClr val="accent2"/>
                </a:solidFill>
                <a:effectLst>
                  <a:outerShdw blurRad="38100" dist="38100" dir="2700000" algn="tl">
                    <a:srgbClr val="C0C0C0"/>
                  </a:outerShdw>
                </a:effectLst>
                <a:latin typeface="Comic Sans MS" pitchFamily="66" charset="0"/>
                <a:cs typeface="Arial" pitchFamily="34" charset="0"/>
              </a:rPr>
              <a:t/>
            </a:r>
            <a:br>
              <a:rPr lang="en-US" sz="3600" dirty="0" smtClean="0">
                <a:solidFill>
                  <a:schemeClr val="accent2"/>
                </a:solidFill>
                <a:effectLst>
                  <a:outerShdw blurRad="38100" dist="38100" dir="2700000" algn="tl">
                    <a:srgbClr val="C0C0C0"/>
                  </a:outerShdw>
                </a:effectLst>
                <a:latin typeface="Comic Sans MS" pitchFamily="66" charset="0"/>
                <a:cs typeface="Arial" pitchFamily="34" charset="0"/>
              </a:rPr>
            </a:br>
            <a:r>
              <a:rPr lang="en-US" sz="3600" dirty="0" smtClean="0">
                <a:solidFill>
                  <a:schemeClr val="accent2"/>
                </a:solidFill>
                <a:effectLst>
                  <a:outerShdw blurRad="38100" dist="38100" dir="2700000" algn="tl">
                    <a:srgbClr val="C0C0C0"/>
                  </a:outerShdw>
                </a:effectLst>
                <a:latin typeface="Comic Sans MS" pitchFamily="66" charset="0"/>
                <a:cs typeface="Arial" pitchFamily="34" charset="0"/>
              </a:rPr>
              <a:t>Insulin-like</a:t>
            </a:r>
            <a:br>
              <a:rPr lang="en-US" sz="3600" dirty="0" smtClean="0">
                <a:solidFill>
                  <a:schemeClr val="accent2"/>
                </a:solidFill>
                <a:effectLst>
                  <a:outerShdw blurRad="38100" dist="38100" dir="2700000" algn="tl">
                    <a:srgbClr val="C0C0C0"/>
                  </a:outerShdw>
                </a:effectLst>
                <a:latin typeface="Comic Sans MS" pitchFamily="66" charset="0"/>
                <a:cs typeface="Arial" pitchFamily="34" charset="0"/>
              </a:rPr>
            </a:br>
            <a:r>
              <a:rPr lang="en-US" sz="3600" dirty="0" smtClean="0">
                <a:solidFill>
                  <a:schemeClr val="accent2"/>
                </a:solidFill>
                <a:effectLst>
                  <a:outerShdw blurRad="38100" dist="38100" dir="2700000" algn="tl">
                    <a:srgbClr val="C0C0C0"/>
                  </a:outerShdw>
                </a:effectLst>
                <a:latin typeface="Comic Sans MS" pitchFamily="66" charset="0"/>
                <a:cs typeface="Arial" pitchFamily="34" charset="0"/>
              </a:rPr>
              <a:t> </a:t>
            </a:r>
            <a:br>
              <a:rPr lang="en-US" sz="3600" dirty="0" smtClean="0">
                <a:solidFill>
                  <a:schemeClr val="accent2"/>
                </a:solidFill>
                <a:effectLst>
                  <a:outerShdw blurRad="38100" dist="38100" dir="2700000" algn="tl">
                    <a:srgbClr val="C0C0C0"/>
                  </a:outerShdw>
                </a:effectLst>
                <a:latin typeface="Comic Sans MS" pitchFamily="66" charset="0"/>
                <a:cs typeface="Arial" pitchFamily="34" charset="0"/>
              </a:rPr>
            </a:br>
            <a:r>
              <a:rPr lang="en-US" sz="3600" b="1" dirty="0" smtClean="0">
                <a:solidFill>
                  <a:schemeClr val="accent2"/>
                </a:solidFill>
                <a:effectLst>
                  <a:outerShdw blurRad="38100" dist="38100" dir="2700000" algn="tl">
                    <a:srgbClr val="C0C0C0"/>
                  </a:outerShdw>
                </a:effectLst>
                <a:latin typeface="Comic Sans MS" pitchFamily="66" charset="0"/>
                <a:cs typeface="Arial" pitchFamily="34" charset="0"/>
              </a:rPr>
              <a:t>Biotechnology</a:t>
            </a:r>
            <a:endParaRPr lang="en-US" sz="3600" b="1" dirty="0">
              <a:solidFill>
                <a:schemeClr val="accent2"/>
              </a:solidFill>
              <a:effectLst>
                <a:outerShdw blurRad="38100" dist="38100" dir="2700000" algn="tl">
                  <a:srgbClr val="C0C0C0"/>
                </a:outerShdw>
              </a:effectLst>
              <a:latin typeface="Comic Sans MS" pitchFamily="66" charset="0"/>
              <a:cs typeface="Arial" pitchFamily="34" charset="0"/>
            </a:endParaRPr>
          </a:p>
        </p:txBody>
      </p:sp>
      <p:pic>
        <p:nvPicPr>
          <p:cNvPr id="2052" name="Picture 4" descr="MacrobrachiumRosenbergiiFe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0338" y="2486025"/>
            <a:ext cx="4267200"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Picture 7" descr="bann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02621" y="5798393"/>
            <a:ext cx="4333875"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952155" y="104286"/>
            <a:ext cx="6840462" cy="830997"/>
          </a:xfrm>
          <a:prstGeom prst="rect">
            <a:avLst/>
          </a:prstGeom>
        </p:spPr>
        <p:txBody>
          <a:bodyPr wrap="none">
            <a:spAutoFit/>
          </a:bodyPr>
          <a:lstStyle/>
          <a:p>
            <a:pPr algn="ctr"/>
            <a:r>
              <a:rPr lang="en-US" sz="4800" b="1" dirty="0" smtClean="0">
                <a:solidFill>
                  <a:srgbClr val="002060"/>
                </a:solidFill>
                <a:latin typeface="Times New Roman" pitchFamily="18" charset="0"/>
                <a:cs typeface="Times New Roman" pitchFamily="18" charset="0"/>
              </a:rPr>
              <a:t>Monosex all-male culture</a:t>
            </a:r>
          </a:p>
        </p:txBody>
      </p:sp>
      <p:sp>
        <p:nvSpPr>
          <p:cNvPr id="4" name="TextBox 3"/>
          <p:cNvSpPr txBox="1"/>
          <p:nvPr/>
        </p:nvSpPr>
        <p:spPr>
          <a:xfrm>
            <a:off x="161925" y="4869160"/>
            <a:ext cx="4912656" cy="1477328"/>
          </a:xfrm>
          <a:prstGeom prst="rect">
            <a:avLst/>
          </a:prstGeom>
          <a:noFill/>
        </p:spPr>
        <p:txBody>
          <a:bodyPr wrap="square" rtlCol="0">
            <a:spAutoFit/>
          </a:bodyPr>
          <a:lstStyle/>
          <a:p>
            <a:pPr algn="l" rtl="0"/>
            <a:r>
              <a:rPr lang="en-US" dirty="0" smtClean="0"/>
              <a:t>Patent: RNA </a:t>
            </a:r>
            <a:r>
              <a:rPr lang="en-US" dirty="0"/>
              <a:t>silencing of insulin-like gene in prawn and uses thereof.  PCT/IL2009/000127 (priority: February 4, 2008) WO2009/098683, US2012/073508.</a:t>
            </a:r>
          </a:p>
          <a:p>
            <a:endParaRPr lang="en-US" dirty="0"/>
          </a:p>
        </p:txBody>
      </p:sp>
      <p:sp>
        <p:nvSpPr>
          <p:cNvPr id="8" name="AutoShape 197"/>
          <p:cNvSpPr>
            <a:spLocks noChangeArrowheads="1"/>
          </p:cNvSpPr>
          <p:nvPr/>
        </p:nvSpPr>
        <p:spPr bwMode="auto">
          <a:xfrm>
            <a:off x="6516216" y="4347889"/>
            <a:ext cx="620989" cy="449263"/>
          </a:xfrm>
          <a:prstGeom prst="downArrow">
            <a:avLst>
              <a:gd name="adj1" fmla="val 50000"/>
              <a:gd name="adj2" fmla="val 36658"/>
            </a:avLst>
          </a:prstGeom>
          <a:solidFill>
            <a:schemeClr val="tx1"/>
          </a:solidFill>
          <a:ln w="9525">
            <a:solidFill>
              <a:schemeClr val="tx1"/>
            </a:solidFill>
            <a:miter lim="800000"/>
            <a:headEnd/>
            <a:tailEnd/>
          </a:ln>
        </p:spPr>
        <p:txBody>
          <a:bodyPr wrap="none" anchor="ctr"/>
          <a:lstStyle/>
          <a:p>
            <a:endParaRPr lang="he-IL"/>
          </a:p>
        </p:txBody>
      </p:sp>
      <p:sp>
        <p:nvSpPr>
          <p:cNvPr id="10" name="AutoShape 197"/>
          <p:cNvSpPr>
            <a:spLocks noChangeArrowheads="1"/>
          </p:cNvSpPr>
          <p:nvPr/>
        </p:nvSpPr>
        <p:spPr bwMode="auto">
          <a:xfrm>
            <a:off x="6543299" y="2204864"/>
            <a:ext cx="620989" cy="449263"/>
          </a:xfrm>
          <a:prstGeom prst="downArrow">
            <a:avLst>
              <a:gd name="adj1" fmla="val 50000"/>
              <a:gd name="adj2" fmla="val 36658"/>
            </a:avLst>
          </a:prstGeom>
          <a:solidFill>
            <a:schemeClr val="tx1"/>
          </a:solidFill>
          <a:ln w="9525">
            <a:solidFill>
              <a:schemeClr val="tx1"/>
            </a:solidFill>
            <a:miter lim="800000"/>
            <a:headEnd/>
            <a:tailEnd/>
          </a:ln>
        </p:spPr>
        <p:txBody>
          <a:bodyPr wrap="none" anchor="ctr"/>
          <a:lstStyle/>
          <a:p>
            <a:endParaRPr lang="he-IL"/>
          </a:p>
        </p:txBody>
      </p:sp>
      <p:sp>
        <p:nvSpPr>
          <p:cNvPr id="11" name="AutoShape 197"/>
          <p:cNvSpPr>
            <a:spLocks noChangeArrowheads="1"/>
          </p:cNvSpPr>
          <p:nvPr/>
        </p:nvSpPr>
        <p:spPr bwMode="auto">
          <a:xfrm>
            <a:off x="6516216" y="3267769"/>
            <a:ext cx="620989" cy="449263"/>
          </a:xfrm>
          <a:prstGeom prst="downArrow">
            <a:avLst>
              <a:gd name="adj1" fmla="val 50000"/>
              <a:gd name="adj2" fmla="val 36658"/>
            </a:avLst>
          </a:prstGeom>
          <a:solidFill>
            <a:schemeClr val="tx1"/>
          </a:solidFill>
          <a:ln w="9525">
            <a:solidFill>
              <a:schemeClr val="tx1"/>
            </a:solidFill>
            <a:miter lim="800000"/>
            <a:headEnd/>
            <a:tailEnd/>
          </a:ln>
        </p:spPr>
        <p:txBody>
          <a:bodyPr wrap="none" anchor="ctr"/>
          <a:lstStyle/>
          <a:p>
            <a:endParaRPr lang="he-IL"/>
          </a:p>
        </p:txBody>
      </p:sp>
      <p:pic>
        <p:nvPicPr>
          <p:cNvPr id="12" name="Picture 5"/>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2176770" y="5876971"/>
            <a:ext cx="2071702" cy="785818"/>
          </a:xfrm>
          <a:prstGeom prst="rect">
            <a:avLst/>
          </a:prstGeom>
          <a:noFill/>
          <a:ln w="9525">
            <a:noFill/>
            <a:miter lim="800000"/>
            <a:headEnd/>
            <a:tailEnd/>
          </a:ln>
          <a:effectLst/>
        </p:spPr>
      </p:pic>
    </p:spTree>
    <p:extLst>
      <p:ext uri="{BB962C8B-B14F-4D97-AF65-F5344CB8AC3E}">
        <p14:creationId xmlns:p14="http://schemas.microsoft.com/office/powerpoint/2010/main" xmlns="" val="352924042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2" name="Group 451"/>
          <p:cNvGrpSpPr/>
          <p:nvPr/>
        </p:nvGrpSpPr>
        <p:grpSpPr>
          <a:xfrm>
            <a:off x="2560806" y="4175881"/>
            <a:ext cx="4402248" cy="255012"/>
            <a:chOff x="2568042" y="4154778"/>
            <a:chExt cx="4402248" cy="255012"/>
          </a:xfrm>
        </p:grpSpPr>
        <p:grpSp>
          <p:nvGrpSpPr>
            <p:cNvPr id="3" name="Group 2"/>
            <p:cNvGrpSpPr/>
            <p:nvPr/>
          </p:nvGrpSpPr>
          <p:grpSpPr>
            <a:xfrm>
              <a:off x="6658869" y="4154778"/>
              <a:ext cx="107722" cy="173053"/>
              <a:chOff x="5832302" y="4234998"/>
              <a:chExt cx="107722" cy="173053"/>
            </a:xfrm>
          </p:grpSpPr>
          <p:sp>
            <p:nvSpPr>
              <p:cNvPr id="133" name="Chevron 132"/>
              <p:cNvSpPr/>
              <p:nvPr/>
            </p:nvSpPr>
            <p:spPr>
              <a:xfrm rot="5400000">
                <a:off x="5799250" y="4291793"/>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134" name="TextBox 133"/>
              <p:cNvSpPr txBox="1"/>
              <p:nvPr/>
            </p:nvSpPr>
            <p:spPr>
              <a:xfrm rot="5400000">
                <a:off x="5854103"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5616732" y="4154778"/>
              <a:ext cx="107722" cy="173053"/>
              <a:chOff x="4733741" y="4234998"/>
              <a:chExt cx="107722" cy="173053"/>
            </a:xfrm>
          </p:grpSpPr>
          <p:sp>
            <p:nvSpPr>
              <p:cNvPr id="131" name="Pentagon 130"/>
              <p:cNvSpPr/>
              <p:nvPr/>
            </p:nvSpPr>
            <p:spPr>
              <a:xfrm rot="16200000">
                <a:off x="4696789"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132" name="TextBox 131"/>
              <p:cNvSpPr txBox="1"/>
              <p:nvPr/>
            </p:nvSpPr>
            <p:spPr>
              <a:xfrm rot="5400000">
                <a:off x="4755542"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6535465" y="4154778"/>
              <a:ext cx="107722" cy="173053"/>
              <a:chOff x="5737147" y="4234998"/>
              <a:chExt cx="107722" cy="173053"/>
            </a:xfrm>
          </p:grpSpPr>
          <p:sp>
            <p:nvSpPr>
              <p:cNvPr id="129" name="Pentagon 128"/>
              <p:cNvSpPr/>
              <p:nvPr/>
            </p:nvSpPr>
            <p:spPr>
              <a:xfrm rot="16200000">
                <a:off x="5696237"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130" name="TextBox 129"/>
              <p:cNvSpPr txBox="1"/>
              <p:nvPr/>
            </p:nvSpPr>
            <p:spPr>
              <a:xfrm rot="5400000">
                <a:off x="5758948"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4705315" y="4154778"/>
              <a:ext cx="107722" cy="173053"/>
              <a:chOff x="3823252" y="4234998"/>
              <a:chExt cx="107722" cy="173053"/>
            </a:xfrm>
          </p:grpSpPr>
          <p:sp>
            <p:nvSpPr>
              <p:cNvPr id="127" name="Pentagon 126"/>
              <p:cNvSpPr/>
              <p:nvPr/>
            </p:nvSpPr>
            <p:spPr>
              <a:xfrm rot="16200000">
                <a:off x="3782972"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128" name="TextBox 127"/>
              <p:cNvSpPr txBox="1"/>
              <p:nvPr/>
            </p:nvSpPr>
            <p:spPr>
              <a:xfrm rot="5400000">
                <a:off x="3845053"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5093832" y="4154778"/>
              <a:ext cx="107722" cy="173053"/>
              <a:chOff x="4227537" y="4234998"/>
              <a:chExt cx="107722" cy="173053"/>
            </a:xfrm>
          </p:grpSpPr>
          <p:sp>
            <p:nvSpPr>
              <p:cNvPr id="125" name="Pentagon 124"/>
              <p:cNvSpPr/>
              <p:nvPr/>
            </p:nvSpPr>
            <p:spPr>
              <a:xfrm rot="16200000">
                <a:off x="4191886"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126" name="TextBox 125"/>
              <p:cNvSpPr txBox="1"/>
              <p:nvPr/>
            </p:nvSpPr>
            <p:spPr>
              <a:xfrm rot="5400000">
                <a:off x="4249338"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3263682" y="4154778"/>
              <a:ext cx="107722" cy="173053"/>
              <a:chOff x="2581345" y="4234998"/>
              <a:chExt cx="107722" cy="173053"/>
            </a:xfrm>
          </p:grpSpPr>
          <p:sp>
            <p:nvSpPr>
              <p:cNvPr id="123" name="Pentagon 122"/>
              <p:cNvSpPr/>
              <p:nvPr/>
            </p:nvSpPr>
            <p:spPr>
              <a:xfrm rot="16200000">
                <a:off x="2535183"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124" name="TextBox 123"/>
              <p:cNvSpPr txBox="1"/>
              <p:nvPr/>
            </p:nvSpPr>
            <p:spPr>
              <a:xfrm rot="5400000">
                <a:off x="2603146"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3793898" y="4154778"/>
              <a:ext cx="107722" cy="173053"/>
              <a:chOff x="3002444" y="4234998"/>
              <a:chExt cx="107722" cy="173053"/>
            </a:xfrm>
          </p:grpSpPr>
          <p:sp>
            <p:nvSpPr>
              <p:cNvPr id="121" name="Pentagon 120"/>
              <p:cNvSpPr/>
              <p:nvPr/>
            </p:nvSpPr>
            <p:spPr>
              <a:xfrm rot="16200000">
                <a:off x="2961940"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122" name="TextBox 121"/>
              <p:cNvSpPr txBox="1"/>
              <p:nvPr/>
            </p:nvSpPr>
            <p:spPr>
              <a:xfrm rot="5400000">
                <a:off x="3024245"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5878182" y="4154778"/>
              <a:ext cx="107722" cy="173053"/>
              <a:chOff x="4981586" y="4234998"/>
              <a:chExt cx="107722" cy="173053"/>
            </a:xfrm>
          </p:grpSpPr>
          <p:sp>
            <p:nvSpPr>
              <p:cNvPr id="119" name="Pentagon 118"/>
              <p:cNvSpPr/>
              <p:nvPr/>
            </p:nvSpPr>
            <p:spPr>
              <a:xfrm rot="16200000">
                <a:off x="4944118"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120" name="TextBox 119"/>
              <p:cNvSpPr txBox="1"/>
              <p:nvPr/>
            </p:nvSpPr>
            <p:spPr>
              <a:xfrm rot="5400000">
                <a:off x="5003387"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3663173" y="4154778"/>
              <a:ext cx="107722" cy="173053"/>
              <a:chOff x="2883222" y="4234998"/>
              <a:chExt cx="107722" cy="173053"/>
            </a:xfrm>
          </p:grpSpPr>
          <p:sp>
            <p:nvSpPr>
              <p:cNvPr id="117" name="Chevron 116"/>
              <p:cNvSpPr/>
              <p:nvPr/>
            </p:nvSpPr>
            <p:spPr>
              <a:xfrm rot="5400000">
                <a:off x="2834102"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118" name="TextBox 117"/>
              <p:cNvSpPr txBox="1"/>
              <p:nvPr/>
            </p:nvSpPr>
            <p:spPr>
              <a:xfrm rot="5400000">
                <a:off x="2905023"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5220899" y="4154778"/>
              <a:ext cx="107722" cy="173053"/>
              <a:chOff x="4337008" y="4234998"/>
              <a:chExt cx="107722" cy="173053"/>
            </a:xfrm>
          </p:grpSpPr>
          <p:sp>
            <p:nvSpPr>
              <p:cNvPr id="115" name="Chevron 114"/>
              <p:cNvSpPr/>
              <p:nvPr/>
            </p:nvSpPr>
            <p:spPr>
              <a:xfrm rot="5400000">
                <a:off x="4301802" y="4291793"/>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116" name="TextBox 115"/>
              <p:cNvSpPr txBox="1"/>
              <p:nvPr/>
            </p:nvSpPr>
            <p:spPr>
              <a:xfrm rot="5400000">
                <a:off x="4358809"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3510500" y="4154778"/>
              <a:ext cx="107722" cy="173053"/>
              <a:chOff x="2761893" y="4234998"/>
              <a:chExt cx="107722" cy="173053"/>
            </a:xfrm>
          </p:grpSpPr>
          <p:sp>
            <p:nvSpPr>
              <p:cNvPr id="111" name="Pentagon 110"/>
              <p:cNvSpPr/>
              <p:nvPr/>
            </p:nvSpPr>
            <p:spPr>
              <a:xfrm rot="16200000">
                <a:off x="2732917" y="4292027"/>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112" name="TextBox 111"/>
              <p:cNvSpPr txBox="1"/>
              <p:nvPr/>
            </p:nvSpPr>
            <p:spPr>
              <a:xfrm rot="5400000">
                <a:off x="2783694"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3401723" y="4154778"/>
              <a:ext cx="107722" cy="173053"/>
              <a:chOff x="2658366" y="4234998"/>
              <a:chExt cx="107722" cy="173053"/>
            </a:xfrm>
          </p:grpSpPr>
          <p:sp>
            <p:nvSpPr>
              <p:cNvPr id="109" name="Chevron 108"/>
              <p:cNvSpPr/>
              <p:nvPr/>
            </p:nvSpPr>
            <p:spPr>
              <a:xfrm rot="5400000">
                <a:off x="2617069" y="4291793"/>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110" name="TextBox 109"/>
              <p:cNvSpPr txBox="1"/>
              <p:nvPr/>
            </p:nvSpPr>
            <p:spPr>
              <a:xfrm rot="5400000">
                <a:off x="2680167"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3902675" y="4154778"/>
              <a:ext cx="107722" cy="173053"/>
              <a:chOff x="3082414" y="4234998"/>
              <a:chExt cx="107722" cy="173053"/>
            </a:xfrm>
          </p:grpSpPr>
          <p:sp>
            <p:nvSpPr>
              <p:cNvPr id="107" name="Chevron 106"/>
              <p:cNvSpPr/>
              <p:nvPr/>
            </p:nvSpPr>
            <p:spPr>
              <a:xfrm rot="5400000">
                <a:off x="3047993" y="4291793"/>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108" name="TextBox 107"/>
              <p:cNvSpPr txBox="1"/>
              <p:nvPr/>
            </p:nvSpPr>
            <p:spPr>
              <a:xfrm rot="5400000">
                <a:off x="3104215"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6270357" y="4154778"/>
              <a:ext cx="107722" cy="173053"/>
              <a:chOff x="5423402" y="4234998"/>
              <a:chExt cx="107722" cy="173053"/>
            </a:xfrm>
          </p:grpSpPr>
          <p:sp>
            <p:nvSpPr>
              <p:cNvPr id="105" name="Pentagon 104"/>
              <p:cNvSpPr/>
              <p:nvPr/>
            </p:nvSpPr>
            <p:spPr>
              <a:xfrm rot="16200000">
                <a:off x="5391148" y="4292027"/>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106" name="TextBox 105"/>
              <p:cNvSpPr txBox="1"/>
              <p:nvPr/>
            </p:nvSpPr>
            <p:spPr>
              <a:xfrm rot="5400000">
                <a:off x="5441997" y="4240368"/>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5358940" y="4154778"/>
              <a:ext cx="107722" cy="173053"/>
              <a:chOff x="4473983" y="4234998"/>
              <a:chExt cx="107722" cy="173053"/>
            </a:xfrm>
          </p:grpSpPr>
          <p:sp>
            <p:nvSpPr>
              <p:cNvPr id="103" name="Pentagon 102"/>
              <p:cNvSpPr/>
              <p:nvPr/>
            </p:nvSpPr>
            <p:spPr>
              <a:xfrm rot="16200000">
                <a:off x="4435381" y="4292027"/>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104" name="TextBox 103"/>
              <p:cNvSpPr txBox="1"/>
              <p:nvPr/>
            </p:nvSpPr>
            <p:spPr>
              <a:xfrm rot="5400000">
                <a:off x="4492578" y="4240368"/>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4040716" y="4154778"/>
              <a:ext cx="107722" cy="173053"/>
              <a:chOff x="3191282" y="4234998"/>
              <a:chExt cx="107722" cy="173053"/>
            </a:xfrm>
          </p:grpSpPr>
          <p:sp>
            <p:nvSpPr>
              <p:cNvPr id="99" name="Pentagon 98"/>
              <p:cNvSpPr/>
              <p:nvPr/>
            </p:nvSpPr>
            <p:spPr>
              <a:xfrm rot="16200000">
                <a:off x="3156703" y="4292027"/>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100" name="TextBox 99"/>
              <p:cNvSpPr txBox="1"/>
              <p:nvPr/>
            </p:nvSpPr>
            <p:spPr>
              <a:xfrm rot="5400000">
                <a:off x="3209877" y="4240368"/>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4570932" y="4154778"/>
              <a:ext cx="107722" cy="173053"/>
              <a:chOff x="3642112" y="4234998"/>
              <a:chExt cx="107722" cy="173053"/>
            </a:xfrm>
          </p:grpSpPr>
          <p:sp>
            <p:nvSpPr>
              <p:cNvPr id="97" name="Chevron 96"/>
              <p:cNvSpPr/>
              <p:nvPr/>
            </p:nvSpPr>
            <p:spPr>
              <a:xfrm rot="5400000">
                <a:off x="3607108"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98" name="TextBox 97"/>
              <p:cNvSpPr txBox="1"/>
              <p:nvPr/>
            </p:nvSpPr>
            <p:spPr>
              <a:xfrm rot="5400000">
                <a:off x="3663913"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4828724" y="4154778"/>
              <a:ext cx="107722" cy="173053"/>
              <a:chOff x="3938343" y="4234998"/>
              <a:chExt cx="107722" cy="173053"/>
            </a:xfrm>
          </p:grpSpPr>
          <p:sp>
            <p:nvSpPr>
              <p:cNvPr id="95" name="Chevron 94"/>
              <p:cNvSpPr/>
              <p:nvPr/>
            </p:nvSpPr>
            <p:spPr>
              <a:xfrm rot="5400000">
                <a:off x="3903339"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96" name="TextBox 95"/>
              <p:cNvSpPr txBox="1"/>
              <p:nvPr/>
            </p:nvSpPr>
            <p:spPr>
              <a:xfrm rot="5400000">
                <a:off x="3960144"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4963107" y="4154778"/>
              <a:ext cx="107722" cy="173053"/>
              <a:chOff x="4102827" y="4234998"/>
              <a:chExt cx="107722" cy="173053"/>
            </a:xfrm>
          </p:grpSpPr>
          <p:sp>
            <p:nvSpPr>
              <p:cNvPr id="93" name="Chevron 92"/>
              <p:cNvSpPr/>
              <p:nvPr/>
            </p:nvSpPr>
            <p:spPr>
              <a:xfrm rot="5400000">
                <a:off x="4067823"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94" name="TextBox 93"/>
              <p:cNvSpPr txBox="1"/>
              <p:nvPr/>
            </p:nvSpPr>
            <p:spPr>
              <a:xfrm rot="5400000">
                <a:off x="4124628"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6139632" y="4154778"/>
              <a:ext cx="107722" cy="173053"/>
              <a:chOff x="5263917" y="4234998"/>
              <a:chExt cx="107722" cy="173053"/>
            </a:xfrm>
          </p:grpSpPr>
          <p:sp>
            <p:nvSpPr>
              <p:cNvPr id="91" name="Chevron 90"/>
              <p:cNvSpPr/>
              <p:nvPr/>
            </p:nvSpPr>
            <p:spPr>
              <a:xfrm rot="5400000">
                <a:off x="5228913"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92" name="TextBox 91"/>
              <p:cNvSpPr txBox="1"/>
              <p:nvPr/>
            </p:nvSpPr>
            <p:spPr>
              <a:xfrm rot="5400000">
                <a:off x="5285718"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25" name="Group 24"/>
            <p:cNvGrpSpPr/>
            <p:nvPr/>
          </p:nvGrpSpPr>
          <p:grpSpPr>
            <a:xfrm>
              <a:off x="5486007" y="4154778"/>
              <a:ext cx="107722" cy="173053"/>
              <a:chOff x="4587349" y="4234998"/>
              <a:chExt cx="107722" cy="173053"/>
            </a:xfrm>
          </p:grpSpPr>
          <p:sp>
            <p:nvSpPr>
              <p:cNvPr id="89" name="Chevron 88"/>
              <p:cNvSpPr/>
              <p:nvPr/>
            </p:nvSpPr>
            <p:spPr>
              <a:xfrm rot="5400000">
                <a:off x="4552345"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90" name="TextBox 89"/>
              <p:cNvSpPr txBox="1"/>
              <p:nvPr/>
            </p:nvSpPr>
            <p:spPr>
              <a:xfrm rot="5400000">
                <a:off x="4609150"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26" name="Group 25"/>
            <p:cNvGrpSpPr/>
            <p:nvPr/>
          </p:nvGrpSpPr>
          <p:grpSpPr>
            <a:xfrm>
              <a:off x="5740141" y="4154778"/>
              <a:ext cx="107722" cy="173053"/>
              <a:chOff x="4855037" y="4234998"/>
              <a:chExt cx="107722" cy="173053"/>
            </a:xfrm>
          </p:grpSpPr>
          <p:sp>
            <p:nvSpPr>
              <p:cNvPr id="87" name="Chevron 86"/>
              <p:cNvSpPr/>
              <p:nvPr/>
            </p:nvSpPr>
            <p:spPr>
              <a:xfrm rot="5400000">
                <a:off x="4820033"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88" name="TextBox 87"/>
              <p:cNvSpPr txBox="1"/>
              <p:nvPr/>
            </p:nvSpPr>
            <p:spPr>
              <a:xfrm rot="5400000">
                <a:off x="4876838"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27" name="Group 26"/>
            <p:cNvGrpSpPr/>
            <p:nvPr/>
          </p:nvGrpSpPr>
          <p:grpSpPr>
            <a:xfrm>
              <a:off x="6393766" y="4154778"/>
              <a:ext cx="107722" cy="173053"/>
              <a:chOff x="5574991" y="4234998"/>
              <a:chExt cx="107722" cy="173053"/>
            </a:xfrm>
          </p:grpSpPr>
          <p:sp>
            <p:nvSpPr>
              <p:cNvPr id="85" name="Chevron 84"/>
              <p:cNvSpPr/>
              <p:nvPr/>
            </p:nvSpPr>
            <p:spPr>
              <a:xfrm rot="5400000">
                <a:off x="5539986"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86" name="TextBox 85"/>
              <p:cNvSpPr txBox="1"/>
              <p:nvPr/>
            </p:nvSpPr>
            <p:spPr>
              <a:xfrm rot="5400000">
                <a:off x="5596792"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sp>
          <p:nvSpPr>
            <p:cNvPr id="28" name="TextBox 27"/>
            <p:cNvSpPr txBox="1"/>
            <p:nvPr/>
          </p:nvSpPr>
          <p:spPr>
            <a:xfrm>
              <a:off x="2568042" y="4218763"/>
              <a:ext cx="179536" cy="184666"/>
            </a:xfrm>
            <a:prstGeom prst="rect">
              <a:avLst/>
            </a:prstGeom>
            <a:noFill/>
          </p:spPr>
          <p:txBody>
            <a:bodyPr wrap="none" lIns="0" tIns="0" rIns="0" bIns="0" rtlCol="0">
              <a:spAutoFit/>
            </a:bodyPr>
            <a:lstStyle/>
            <a:p>
              <a:r>
                <a:rPr lang="en-US" sz="1200" dirty="0" smtClean="0">
                  <a:latin typeface="Times New Roman" panose="02020603050405020304" pitchFamily="18" charset="0"/>
                  <a:cs typeface="Times New Roman" panose="02020603050405020304" pitchFamily="18" charset="0"/>
                </a:rPr>
                <a:t>3’-</a:t>
              </a:r>
              <a:endParaRPr lang="en-US" sz="12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6590667" y="4225124"/>
              <a:ext cx="379623" cy="184666"/>
            </a:xfrm>
            <a:prstGeom prst="rect">
              <a:avLst/>
            </a:prstGeom>
            <a:noFill/>
          </p:spPr>
          <p:txBody>
            <a:bodyPr wrap="square" lIns="0" tIns="0" rIns="0" bIns="0" rtlCol="0">
              <a:spAutoFit/>
            </a:bodyPr>
            <a:lstStyle/>
            <a:p>
              <a:r>
                <a:rPr lang="en-US" sz="1200" dirty="0" smtClean="0">
                  <a:latin typeface="Times New Roman" panose="02020603050405020304" pitchFamily="18" charset="0"/>
                  <a:cs typeface="Times New Roman" panose="02020603050405020304" pitchFamily="18" charset="0"/>
                </a:rPr>
                <a:t>-5’</a:t>
              </a:r>
              <a:endParaRPr lang="en-US" sz="1200" dirty="0">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3132957" y="4154778"/>
              <a:ext cx="107722" cy="173053"/>
              <a:chOff x="2443898" y="4234998"/>
              <a:chExt cx="107722" cy="173053"/>
            </a:xfrm>
          </p:grpSpPr>
          <p:sp>
            <p:nvSpPr>
              <p:cNvPr id="83" name="Pentagon 82"/>
              <p:cNvSpPr/>
              <p:nvPr/>
            </p:nvSpPr>
            <p:spPr>
              <a:xfrm rot="16200000">
                <a:off x="2408247"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84" name="TextBox 83"/>
              <p:cNvSpPr txBox="1"/>
              <p:nvPr/>
            </p:nvSpPr>
            <p:spPr>
              <a:xfrm rot="5400000">
                <a:off x="2465699"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2905251" y="4154778"/>
              <a:ext cx="107722" cy="173053"/>
              <a:chOff x="720964" y="4234998"/>
              <a:chExt cx="107722" cy="173053"/>
            </a:xfrm>
          </p:grpSpPr>
          <p:sp>
            <p:nvSpPr>
              <p:cNvPr id="79" name="Pentagon 78"/>
              <p:cNvSpPr/>
              <p:nvPr/>
            </p:nvSpPr>
            <p:spPr>
              <a:xfrm rot="16200000">
                <a:off x="685495"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80" name="TextBox 79"/>
              <p:cNvSpPr txBox="1"/>
              <p:nvPr/>
            </p:nvSpPr>
            <p:spPr>
              <a:xfrm rot="5400000">
                <a:off x="742765"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4305824" y="4154778"/>
              <a:ext cx="107722" cy="173053"/>
              <a:chOff x="3388239" y="4234998"/>
              <a:chExt cx="107722" cy="173053"/>
            </a:xfrm>
          </p:grpSpPr>
          <p:sp>
            <p:nvSpPr>
              <p:cNvPr id="73" name="Chevron 72"/>
              <p:cNvSpPr/>
              <p:nvPr/>
            </p:nvSpPr>
            <p:spPr>
              <a:xfrm rot="5400000">
                <a:off x="3355147" y="4291793"/>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74" name="TextBox 73"/>
              <p:cNvSpPr txBox="1"/>
              <p:nvPr/>
            </p:nvSpPr>
            <p:spPr>
              <a:xfrm rot="5400000">
                <a:off x="3410040"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37" name="Group 36"/>
            <p:cNvGrpSpPr/>
            <p:nvPr/>
          </p:nvGrpSpPr>
          <p:grpSpPr>
            <a:xfrm>
              <a:off x="3021344" y="4154778"/>
              <a:ext cx="107722" cy="173053"/>
              <a:chOff x="801519" y="4234998"/>
              <a:chExt cx="107722" cy="173053"/>
            </a:xfrm>
          </p:grpSpPr>
          <p:sp>
            <p:nvSpPr>
              <p:cNvPr id="69" name="Chevron 68"/>
              <p:cNvSpPr/>
              <p:nvPr/>
            </p:nvSpPr>
            <p:spPr>
              <a:xfrm rot="5400000">
                <a:off x="767284" y="4291793"/>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70" name="TextBox 69"/>
              <p:cNvSpPr txBox="1"/>
              <p:nvPr/>
            </p:nvSpPr>
            <p:spPr>
              <a:xfrm rot="5400000">
                <a:off x="823320"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4443865" y="4154778"/>
              <a:ext cx="107722" cy="173053"/>
              <a:chOff x="3518923" y="4234998"/>
              <a:chExt cx="107722" cy="173053"/>
            </a:xfrm>
          </p:grpSpPr>
          <p:sp>
            <p:nvSpPr>
              <p:cNvPr id="65" name="Pentagon 64"/>
              <p:cNvSpPr/>
              <p:nvPr/>
            </p:nvSpPr>
            <p:spPr>
              <a:xfrm rot="16200000">
                <a:off x="3480321" y="4292027"/>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66" name="TextBox 65"/>
              <p:cNvSpPr txBox="1"/>
              <p:nvPr/>
            </p:nvSpPr>
            <p:spPr>
              <a:xfrm rot="5400000">
                <a:off x="3537518" y="4240368"/>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41" name="Group 40"/>
            <p:cNvGrpSpPr/>
            <p:nvPr/>
          </p:nvGrpSpPr>
          <p:grpSpPr>
            <a:xfrm>
              <a:off x="2763552" y="4154778"/>
              <a:ext cx="107722" cy="173053"/>
              <a:chOff x="587521" y="4234998"/>
              <a:chExt cx="107722" cy="173053"/>
            </a:xfrm>
          </p:grpSpPr>
          <p:sp>
            <p:nvSpPr>
              <p:cNvPr id="61" name="Chevron 60"/>
              <p:cNvSpPr/>
              <p:nvPr/>
            </p:nvSpPr>
            <p:spPr>
              <a:xfrm rot="5400000">
                <a:off x="552517"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62" name="TextBox 61"/>
              <p:cNvSpPr txBox="1"/>
              <p:nvPr/>
            </p:nvSpPr>
            <p:spPr>
              <a:xfrm rot="5400000">
                <a:off x="609322"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46" name="Group 45"/>
            <p:cNvGrpSpPr/>
            <p:nvPr/>
          </p:nvGrpSpPr>
          <p:grpSpPr>
            <a:xfrm>
              <a:off x="6008907" y="4154778"/>
              <a:ext cx="107722" cy="173053"/>
              <a:chOff x="5138698" y="4234998"/>
              <a:chExt cx="107722" cy="173053"/>
            </a:xfrm>
          </p:grpSpPr>
          <p:sp>
            <p:nvSpPr>
              <p:cNvPr id="51" name="Pentagon 50"/>
              <p:cNvSpPr/>
              <p:nvPr/>
            </p:nvSpPr>
            <p:spPr>
              <a:xfrm rot="16200000">
                <a:off x="5100096" y="4292027"/>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52" name="TextBox 51"/>
              <p:cNvSpPr txBox="1"/>
              <p:nvPr/>
            </p:nvSpPr>
            <p:spPr>
              <a:xfrm rot="5400000">
                <a:off x="5157293" y="4240368"/>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47" name="Group 46"/>
            <p:cNvGrpSpPr/>
            <p:nvPr/>
          </p:nvGrpSpPr>
          <p:grpSpPr>
            <a:xfrm>
              <a:off x="4182415" y="4154778"/>
              <a:ext cx="107722" cy="173053"/>
              <a:chOff x="3309054" y="4234998"/>
              <a:chExt cx="107722" cy="173053"/>
            </a:xfrm>
          </p:grpSpPr>
          <p:sp>
            <p:nvSpPr>
              <p:cNvPr id="49" name="Pentagon 48"/>
              <p:cNvSpPr/>
              <p:nvPr/>
            </p:nvSpPr>
            <p:spPr>
              <a:xfrm rot="16200000">
                <a:off x="3268774"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50" name="TextBox 49"/>
              <p:cNvSpPr txBox="1"/>
              <p:nvPr/>
            </p:nvSpPr>
            <p:spPr>
              <a:xfrm rot="5400000">
                <a:off x="3330855"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cxnSp>
          <p:nvCxnSpPr>
            <p:cNvPr id="48" name="Straight Connector 47"/>
            <p:cNvCxnSpPr/>
            <p:nvPr/>
          </p:nvCxnSpPr>
          <p:spPr>
            <a:xfrm>
              <a:off x="2787657" y="4327832"/>
              <a:ext cx="3955897" cy="220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453" name="Group 452"/>
          <p:cNvGrpSpPr/>
          <p:nvPr/>
        </p:nvGrpSpPr>
        <p:grpSpPr>
          <a:xfrm>
            <a:off x="2527089" y="3867286"/>
            <a:ext cx="6127707" cy="282257"/>
            <a:chOff x="2527089" y="3867286"/>
            <a:chExt cx="6127707" cy="282257"/>
          </a:xfrm>
        </p:grpSpPr>
        <p:grpSp>
          <p:nvGrpSpPr>
            <p:cNvPr id="136" name="Group 135"/>
            <p:cNvGrpSpPr/>
            <p:nvPr/>
          </p:nvGrpSpPr>
          <p:grpSpPr>
            <a:xfrm>
              <a:off x="6789205" y="3976490"/>
              <a:ext cx="107722" cy="173053"/>
              <a:chOff x="5965551" y="3647212"/>
              <a:chExt cx="107722" cy="173053"/>
            </a:xfrm>
          </p:grpSpPr>
          <p:sp>
            <p:nvSpPr>
              <p:cNvPr id="305" name="Pentagon 304"/>
              <p:cNvSpPr/>
              <p:nvPr/>
            </p:nvSpPr>
            <p:spPr>
              <a:xfrm rot="5400000">
                <a:off x="5928389"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306" name="TextBox 305"/>
              <p:cNvSpPr txBox="1"/>
              <p:nvPr/>
            </p:nvSpPr>
            <p:spPr>
              <a:xfrm rot="5400000">
                <a:off x="598735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37" name="Group 136"/>
            <p:cNvGrpSpPr/>
            <p:nvPr/>
          </p:nvGrpSpPr>
          <p:grpSpPr>
            <a:xfrm>
              <a:off x="6919996" y="3976490"/>
              <a:ext cx="107722" cy="173053"/>
              <a:chOff x="5965551" y="3647212"/>
              <a:chExt cx="107722" cy="173053"/>
            </a:xfrm>
          </p:grpSpPr>
          <p:sp>
            <p:nvSpPr>
              <p:cNvPr id="303" name="Pentagon 302"/>
              <p:cNvSpPr/>
              <p:nvPr/>
            </p:nvSpPr>
            <p:spPr>
              <a:xfrm rot="5400000">
                <a:off x="5928389"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304" name="TextBox 303"/>
              <p:cNvSpPr txBox="1"/>
              <p:nvPr/>
            </p:nvSpPr>
            <p:spPr>
              <a:xfrm rot="5400000">
                <a:off x="598735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38" name="Group 137"/>
            <p:cNvGrpSpPr/>
            <p:nvPr/>
          </p:nvGrpSpPr>
          <p:grpSpPr>
            <a:xfrm>
              <a:off x="7050787" y="3976490"/>
              <a:ext cx="107722" cy="173053"/>
              <a:chOff x="5965551" y="3647212"/>
              <a:chExt cx="107722" cy="173053"/>
            </a:xfrm>
          </p:grpSpPr>
          <p:sp>
            <p:nvSpPr>
              <p:cNvPr id="301" name="Pentagon 300"/>
              <p:cNvSpPr/>
              <p:nvPr/>
            </p:nvSpPr>
            <p:spPr>
              <a:xfrm rot="5400000">
                <a:off x="5928389"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302" name="TextBox 301"/>
              <p:cNvSpPr txBox="1"/>
              <p:nvPr/>
            </p:nvSpPr>
            <p:spPr>
              <a:xfrm rot="5400000">
                <a:off x="598735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39" name="Group 138"/>
            <p:cNvGrpSpPr/>
            <p:nvPr/>
          </p:nvGrpSpPr>
          <p:grpSpPr>
            <a:xfrm>
              <a:off x="7181578" y="3976490"/>
              <a:ext cx="107722" cy="173053"/>
              <a:chOff x="5965551" y="3647212"/>
              <a:chExt cx="107722" cy="173053"/>
            </a:xfrm>
          </p:grpSpPr>
          <p:sp>
            <p:nvSpPr>
              <p:cNvPr id="299" name="Pentagon 298"/>
              <p:cNvSpPr/>
              <p:nvPr/>
            </p:nvSpPr>
            <p:spPr>
              <a:xfrm rot="5400000">
                <a:off x="5928389"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300" name="TextBox 299"/>
              <p:cNvSpPr txBox="1"/>
              <p:nvPr/>
            </p:nvSpPr>
            <p:spPr>
              <a:xfrm rot="5400000">
                <a:off x="598735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40" name="Group 139"/>
            <p:cNvGrpSpPr/>
            <p:nvPr/>
          </p:nvGrpSpPr>
          <p:grpSpPr>
            <a:xfrm>
              <a:off x="7312369" y="3976490"/>
              <a:ext cx="107722" cy="173053"/>
              <a:chOff x="5965551" y="3647212"/>
              <a:chExt cx="107722" cy="173053"/>
            </a:xfrm>
          </p:grpSpPr>
          <p:sp>
            <p:nvSpPr>
              <p:cNvPr id="297" name="Pentagon 296"/>
              <p:cNvSpPr/>
              <p:nvPr/>
            </p:nvSpPr>
            <p:spPr>
              <a:xfrm rot="5400000">
                <a:off x="5928389"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98" name="TextBox 297"/>
              <p:cNvSpPr txBox="1"/>
              <p:nvPr/>
            </p:nvSpPr>
            <p:spPr>
              <a:xfrm rot="5400000">
                <a:off x="598735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41" name="Group 140"/>
            <p:cNvGrpSpPr/>
            <p:nvPr/>
          </p:nvGrpSpPr>
          <p:grpSpPr>
            <a:xfrm>
              <a:off x="7443160" y="3976490"/>
              <a:ext cx="107722" cy="173053"/>
              <a:chOff x="5965551" y="3647212"/>
              <a:chExt cx="107722" cy="173053"/>
            </a:xfrm>
          </p:grpSpPr>
          <p:sp>
            <p:nvSpPr>
              <p:cNvPr id="295" name="Pentagon 294"/>
              <p:cNvSpPr/>
              <p:nvPr/>
            </p:nvSpPr>
            <p:spPr>
              <a:xfrm rot="5400000">
                <a:off x="5928389"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96" name="TextBox 295"/>
              <p:cNvSpPr txBox="1"/>
              <p:nvPr/>
            </p:nvSpPr>
            <p:spPr>
              <a:xfrm rot="5400000">
                <a:off x="598735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42" name="Group 141"/>
            <p:cNvGrpSpPr/>
            <p:nvPr/>
          </p:nvGrpSpPr>
          <p:grpSpPr>
            <a:xfrm>
              <a:off x="7573951" y="3976490"/>
              <a:ext cx="107722" cy="173053"/>
              <a:chOff x="5965551" y="3647212"/>
              <a:chExt cx="107722" cy="173053"/>
            </a:xfrm>
          </p:grpSpPr>
          <p:sp>
            <p:nvSpPr>
              <p:cNvPr id="293" name="Pentagon 292"/>
              <p:cNvSpPr/>
              <p:nvPr/>
            </p:nvSpPr>
            <p:spPr>
              <a:xfrm rot="5400000">
                <a:off x="5928389"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94" name="TextBox 293"/>
              <p:cNvSpPr txBox="1"/>
              <p:nvPr/>
            </p:nvSpPr>
            <p:spPr>
              <a:xfrm rot="5400000">
                <a:off x="598735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43" name="Group 142"/>
            <p:cNvGrpSpPr/>
            <p:nvPr/>
          </p:nvGrpSpPr>
          <p:grpSpPr>
            <a:xfrm>
              <a:off x="7704742" y="3976490"/>
              <a:ext cx="107722" cy="173053"/>
              <a:chOff x="5965551" y="3647212"/>
              <a:chExt cx="107722" cy="173053"/>
            </a:xfrm>
          </p:grpSpPr>
          <p:sp>
            <p:nvSpPr>
              <p:cNvPr id="291" name="Pentagon 290"/>
              <p:cNvSpPr/>
              <p:nvPr/>
            </p:nvSpPr>
            <p:spPr>
              <a:xfrm rot="5400000">
                <a:off x="5928389"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92" name="TextBox 291"/>
              <p:cNvSpPr txBox="1"/>
              <p:nvPr/>
            </p:nvSpPr>
            <p:spPr>
              <a:xfrm rot="5400000">
                <a:off x="598735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44" name="Group 143"/>
            <p:cNvGrpSpPr/>
            <p:nvPr/>
          </p:nvGrpSpPr>
          <p:grpSpPr>
            <a:xfrm>
              <a:off x="7835533" y="3976490"/>
              <a:ext cx="107722" cy="173053"/>
              <a:chOff x="5965551" y="3647212"/>
              <a:chExt cx="107722" cy="173053"/>
            </a:xfrm>
          </p:grpSpPr>
          <p:sp>
            <p:nvSpPr>
              <p:cNvPr id="289" name="Pentagon 288"/>
              <p:cNvSpPr/>
              <p:nvPr/>
            </p:nvSpPr>
            <p:spPr>
              <a:xfrm rot="5400000">
                <a:off x="5928389"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90" name="TextBox 289"/>
              <p:cNvSpPr txBox="1"/>
              <p:nvPr/>
            </p:nvSpPr>
            <p:spPr>
              <a:xfrm rot="5400000">
                <a:off x="598735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45" name="Group 144"/>
            <p:cNvGrpSpPr/>
            <p:nvPr/>
          </p:nvGrpSpPr>
          <p:grpSpPr>
            <a:xfrm>
              <a:off x="7966324" y="3976490"/>
              <a:ext cx="107722" cy="173053"/>
              <a:chOff x="5965551" y="3647212"/>
              <a:chExt cx="107722" cy="173053"/>
            </a:xfrm>
          </p:grpSpPr>
          <p:sp>
            <p:nvSpPr>
              <p:cNvPr id="287" name="Pentagon 286"/>
              <p:cNvSpPr/>
              <p:nvPr/>
            </p:nvSpPr>
            <p:spPr>
              <a:xfrm rot="5400000">
                <a:off x="5928389"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88" name="TextBox 287"/>
              <p:cNvSpPr txBox="1"/>
              <p:nvPr/>
            </p:nvSpPr>
            <p:spPr>
              <a:xfrm rot="5400000">
                <a:off x="598735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46" name="Group 145"/>
            <p:cNvGrpSpPr/>
            <p:nvPr/>
          </p:nvGrpSpPr>
          <p:grpSpPr>
            <a:xfrm>
              <a:off x="8097115" y="3976490"/>
              <a:ext cx="107722" cy="173053"/>
              <a:chOff x="5965551" y="3647212"/>
              <a:chExt cx="107722" cy="173053"/>
            </a:xfrm>
          </p:grpSpPr>
          <p:sp>
            <p:nvSpPr>
              <p:cNvPr id="285" name="Pentagon 284"/>
              <p:cNvSpPr/>
              <p:nvPr/>
            </p:nvSpPr>
            <p:spPr>
              <a:xfrm rot="5400000">
                <a:off x="5928389"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86" name="TextBox 285"/>
              <p:cNvSpPr txBox="1"/>
              <p:nvPr/>
            </p:nvSpPr>
            <p:spPr>
              <a:xfrm rot="5400000">
                <a:off x="598735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47" name="Group 146"/>
            <p:cNvGrpSpPr/>
            <p:nvPr/>
          </p:nvGrpSpPr>
          <p:grpSpPr>
            <a:xfrm>
              <a:off x="8227906" y="3976490"/>
              <a:ext cx="107722" cy="173053"/>
              <a:chOff x="5965551" y="3647212"/>
              <a:chExt cx="107722" cy="173053"/>
            </a:xfrm>
          </p:grpSpPr>
          <p:sp>
            <p:nvSpPr>
              <p:cNvPr id="283" name="Pentagon 282"/>
              <p:cNvSpPr/>
              <p:nvPr/>
            </p:nvSpPr>
            <p:spPr>
              <a:xfrm rot="5400000">
                <a:off x="5928389"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84" name="TextBox 283"/>
              <p:cNvSpPr txBox="1"/>
              <p:nvPr/>
            </p:nvSpPr>
            <p:spPr>
              <a:xfrm rot="5400000">
                <a:off x="598735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48" name="Group 147"/>
            <p:cNvGrpSpPr/>
            <p:nvPr/>
          </p:nvGrpSpPr>
          <p:grpSpPr>
            <a:xfrm>
              <a:off x="8358715" y="3976490"/>
              <a:ext cx="107722" cy="173053"/>
              <a:chOff x="5965551" y="3647212"/>
              <a:chExt cx="107722" cy="173053"/>
            </a:xfrm>
          </p:grpSpPr>
          <p:sp>
            <p:nvSpPr>
              <p:cNvPr id="281" name="Pentagon 280"/>
              <p:cNvSpPr/>
              <p:nvPr/>
            </p:nvSpPr>
            <p:spPr>
              <a:xfrm rot="5400000">
                <a:off x="5928389"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82" name="TextBox 281"/>
              <p:cNvSpPr txBox="1"/>
              <p:nvPr/>
            </p:nvSpPr>
            <p:spPr>
              <a:xfrm rot="5400000">
                <a:off x="598735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49" name="Group 148"/>
            <p:cNvGrpSpPr/>
            <p:nvPr/>
          </p:nvGrpSpPr>
          <p:grpSpPr>
            <a:xfrm>
              <a:off x="6266041" y="3976490"/>
              <a:ext cx="107722" cy="173053"/>
              <a:chOff x="5423813" y="3647212"/>
              <a:chExt cx="107722" cy="173053"/>
            </a:xfrm>
          </p:grpSpPr>
          <p:sp>
            <p:nvSpPr>
              <p:cNvPr id="279" name="Chevron 278"/>
              <p:cNvSpPr/>
              <p:nvPr/>
            </p:nvSpPr>
            <p:spPr>
              <a:xfrm rot="16200000">
                <a:off x="5390761" y="3704007"/>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280" name="TextBox 279"/>
              <p:cNvSpPr txBox="1"/>
              <p:nvPr/>
            </p:nvSpPr>
            <p:spPr>
              <a:xfrm rot="5400000">
                <a:off x="5445614"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150" name="Group 149"/>
            <p:cNvGrpSpPr/>
            <p:nvPr/>
          </p:nvGrpSpPr>
          <p:grpSpPr>
            <a:xfrm>
              <a:off x="6135250" y="3976490"/>
              <a:ext cx="107722" cy="173053"/>
              <a:chOff x="5266099" y="3647212"/>
              <a:chExt cx="107722" cy="173053"/>
            </a:xfrm>
          </p:grpSpPr>
          <p:sp>
            <p:nvSpPr>
              <p:cNvPr id="277" name="Pentagon 276"/>
              <p:cNvSpPr/>
              <p:nvPr/>
            </p:nvSpPr>
            <p:spPr>
              <a:xfrm rot="5400000">
                <a:off x="5229147"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78" name="TextBox 277"/>
              <p:cNvSpPr txBox="1"/>
              <p:nvPr/>
            </p:nvSpPr>
            <p:spPr>
              <a:xfrm rot="5400000">
                <a:off x="5287900"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51" name="Group 150"/>
            <p:cNvGrpSpPr/>
            <p:nvPr/>
          </p:nvGrpSpPr>
          <p:grpSpPr>
            <a:xfrm>
              <a:off x="6396832" y="3976490"/>
              <a:ext cx="107722" cy="173053"/>
              <a:chOff x="5581130" y="3647212"/>
              <a:chExt cx="107722" cy="173053"/>
            </a:xfrm>
          </p:grpSpPr>
          <p:sp>
            <p:nvSpPr>
              <p:cNvPr id="275" name="Pentagon 274"/>
              <p:cNvSpPr/>
              <p:nvPr/>
            </p:nvSpPr>
            <p:spPr>
              <a:xfrm rot="5400000">
                <a:off x="5540220"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76" name="TextBox 275"/>
              <p:cNvSpPr txBox="1"/>
              <p:nvPr/>
            </p:nvSpPr>
            <p:spPr>
              <a:xfrm rot="5400000">
                <a:off x="5602931"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52" name="Group 151"/>
            <p:cNvGrpSpPr/>
            <p:nvPr/>
          </p:nvGrpSpPr>
          <p:grpSpPr>
            <a:xfrm>
              <a:off x="5742877" y="3976490"/>
              <a:ext cx="107722" cy="173053"/>
              <a:chOff x="4852644" y="3647212"/>
              <a:chExt cx="107722" cy="173053"/>
            </a:xfrm>
          </p:grpSpPr>
          <p:sp>
            <p:nvSpPr>
              <p:cNvPr id="273" name="Pentagon 272"/>
              <p:cNvSpPr/>
              <p:nvPr/>
            </p:nvSpPr>
            <p:spPr>
              <a:xfrm rot="5400000">
                <a:off x="4812364"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74" name="TextBox 273"/>
              <p:cNvSpPr txBox="1"/>
              <p:nvPr/>
            </p:nvSpPr>
            <p:spPr>
              <a:xfrm rot="5400000">
                <a:off x="4874445"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53" name="Group 152"/>
            <p:cNvGrpSpPr/>
            <p:nvPr/>
          </p:nvGrpSpPr>
          <p:grpSpPr>
            <a:xfrm>
              <a:off x="5481295" y="3976490"/>
              <a:ext cx="107722" cy="173053"/>
              <a:chOff x="4579541" y="3647212"/>
              <a:chExt cx="107722" cy="173053"/>
            </a:xfrm>
          </p:grpSpPr>
          <p:sp>
            <p:nvSpPr>
              <p:cNvPr id="271" name="Pentagon 270"/>
              <p:cNvSpPr/>
              <p:nvPr/>
            </p:nvSpPr>
            <p:spPr>
              <a:xfrm rot="5400000">
                <a:off x="4543890"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72" name="TextBox 271"/>
              <p:cNvSpPr txBox="1"/>
              <p:nvPr/>
            </p:nvSpPr>
            <p:spPr>
              <a:xfrm rot="5400000">
                <a:off x="460134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54" name="Group 153"/>
            <p:cNvGrpSpPr/>
            <p:nvPr/>
          </p:nvGrpSpPr>
          <p:grpSpPr>
            <a:xfrm>
              <a:off x="4958131" y="3976490"/>
              <a:ext cx="107722" cy="173053"/>
              <a:chOff x="4104476" y="3647212"/>
              <a:chExt cx="107722" cy="173053"/>
            </a:xfrm>
          </p:grpSpPr>
          <p:sp>
            <p:nvSpPr>
              <p:cNvPr id="269" name="Pentagon 268"/>
              <p:cNvSpPr/>
              <p:nvPr/>
            </p:nvSpPr>
            <p:spPr>
              <a:xfrm rot="5400000">
                <a:off x="4067824"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70" name="TextBox 269"/>
              <p:cNvSpPr txBox="1"/>
              <p:nvPr/>
            </p:nvSpPr>
            <p:spPr>
              <a:xfrm rot="5400000">
                <a:off x="4126277"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55" name="Group 154"/>
            <p:cNvGrpSpPr/>
            <p:nvPr/>
          </p:nvGrpSpPr>
          <p:grpSpPr>
            <a:xfrm>
              <a:off x="3650221" y="3976490"/>
              <a:ext cx="107722" cy="173053"/>
              <a:chOff x="2880977" y="3647212"/>
              <a:chExt cx="107722" cy="173053"/>
            </a:xfrm>
          </p:grpSpPr>
          <p:sp>
            <p:nvSpPr>
              <p:cNvPr id="267" name="Pentagon 266"/>
              <p:cNvSpPr/>
              <p:nvPr/>
            </p:nvSpPr>
            <p:spPr>
              <a:xfrm rot="5400000">
                <a:off x="2834815"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68" name="TextBox 267"/>
              <p:cNvSpPr txBox="1"/>
              <p:nvPr/>
            </p:nvSpPr>
            <p:spPr>
              <a:xfrm rot="5400000">
                <a:off x="2902778"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56" name="Group 155"/>
            <p:cNvGrpSpPr/>
            <p:nvPr/>
          </p:nvGrpSpPr>
          <p:grpSpPr>
            <a:xfrm>
              <a:off x="4565758" y="3976490"/>
              <a:ext cx="107722" cy="173053"/>
              <a:chOff x="3645952" y="3647212"/>
              <a:chExt cx="107722" cy="173053"/>
            </a:xfrm>
          </p:grpSpPr>
          <p:sp>
            <p:nvSpPr>
              <p:cNvPr id="265" name="Pentagon 264"/>
              <p:cNvSpPr/>
              <p:nvPr/>
            </p:nvSpPr>
            <p:spPr>
              <a:xfrm rot="5400000">
                <a:off x="3605448"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66" name="TextBox 265"/>
              <p:cNvSpPr txBox="1"/>
              <p:nvPr/>
            </p:nvSpPr>
            <p:spPr>
              <a:xfrm rot="5400000">
                <a:off x="3667753"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57" name="Group 156"/>
            <p:cNvGrpSpPr/>
            <p:nvPr/>
          </p:nvGrpSpPr>
          <p:grpSpPr>
            <a:xfrm>
              <a:off x="4827340" y="3976490"/>
              <a:ext cx="107722" cy="173053"/>
              <a:chOff x="3936005" y="3647212"/>
              <a:chExt cx="107722" cy="173053"/>
            </a:xfrm>
          </p:grpSpPr>
          <p:sp>
            <p:nvSpPr>
              <p:cNvPr id="263" name="Pentagon 262"/>
              <p:cNvSpPr/>
              <p:nvPr/>
            </p:nvSpPr>
            <p:spPr>
              <a:xfrm rot="5400000">
                <a:off x="3898537"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64" name="TextBox 263"/>
              <p:cNvSpPr txBox="1"/>
              <p:nvPr/>
            </p:nvSpPr>
            <p:spPr>
              <a:xfrm rot="5400000">
                <a:off x="3957806"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58" name="Group 157"/>
            <p:cNvGrpSpPr/>
            <p:nvPr/>
          </p:nvGrpSpPr>
          <p:grpSpPr>
            <a:xfrm>
              <a:off x="3257848" y="3976490"/>
              <a:ext cx="107722" cy="173053"/>
              <a:chOff x="2574076" y="3647212"/>
              <a:chExt cx="107722" cy="173053"/>
            </a:xfrm>
          </p:grpSpPr>
          <p:sp>
            <p:nvSpPr>
              <p:cNvPr id="261" name="Chevron 260"/>
              <p:cNvSpPr/>
              <p:nvPr/>
            </p:nvSpPr>
            <p:spPr>
              <a:xfrm rot="16200000">
                <a:off x="2524956"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262" name="TextBox 261"/>
              <p:cNvSpPr txBox="1"/>
              <p:nvPr/>
            </p:nvSpPr>
            <p:spPr>
              <a:xfrm rot="5400000">
                <a:off x="2595877"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159" name="Group 158"/>
            <p:cNvGrpSpPr/>
            <p:nvPr/>
          </p:nvGrpSpPr>
          <p:grpSpPr>
            <a:xfrm>
              <a:off x="5350504" y="3976490"/>
              <a:ext cx="107722" cy="173053"/>
              <a:chOff x="4462625" y="3647212"/>
              <a:chExt cx="107722" cy="173053"/>
            </a:xfrm>
          </p:grpSpPr>
          <p:sp>
            <p:nvSpPr>
              <p:cNvPr id="259" name="Chevron 258"/>
              <p:cNvSpPr/>
              <p:nvPr/>
            </p:nvSpPr>
            <p:spPr>
              <a:xfrm rot="16200000">
                <a:off x="4429533" y="3704007"/>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260" name="TextBox 259"/>
              <p:cNvSpPr txBox="1"/>
              <p:nvPr/>
            </p:nvSpPr>
            <p:spPr>
              <a:xfrm rot="5400000">
                <a:off x="4484426"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160" name="Group 159"/>
            <p:cNvGrpSpPr/>
            <p:nvPr/>
          </p:nvGrpSpPr>
          <p:grpSpPr>
            <a:xfrm>
              <a:off x="6004459" y="3976490"/>
              <a:ext cx="107722" cy="173053"/>
              <a:chOff x="5135536" y="3647212"/>
              <a:chExt cx="107722" cy="173053"/>
            </a:xfrm>
          </p:grpSpPr>
          <p:sp>
            <p:nvSpPr>
              <p:cNvPr id="257" name="Chevron 256"/>
              <p:cNvSpPr/>
              <p:nvPr/>
            </p:nvSpPr>
            <p:spPr>
              <a:xfrm rot="16200000">
                <a:off x="5100330" y="3704007"/>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258" name="TextBox 257"/>
              <p:cNvSpPr txBox="1"/>
              <p:nvPr/>
            </p:nvSpPr>
            <p:spPr>
              <a:xfrm rot="5400000">
                <a:off x="5157337"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161" name="Group 160"/>
            <p:cNvGrpSpPr/>
            <p:nvPr/>
          </p:nvGrpSpPr>
          <p:grpSpPr>
            <a:xfrm>
              <a:off x="3519430" y="3976490"/>
              <a:ext cx="107722" cy="173053"/>
              <a:chOff x="2775500" y="3647212"/>
              <a:chExt cx="107722" cy="173053"/>
            </a:xfrm>
          </p:grpSpPr>
          <p:sp>
            <p:nvSpPr>
              <p:cNvPr id="255" name="Chevron 254"/>
              <p:cNvSpPr/>
              <p:nvPr/>
            </p:nvSpPr>
            <p:spPr>
              <a:xfrm rot="16200000">
                <a:off x="2732682" y="3704007"/>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256" name="TextBox 255"/>
              <p:cNvSpPr txBox="1"/>
              <p:nvPr/>
            </p:nvSpPr>
            <p:spPr>
              <a:xfrm rot="5400000">
                <a:off x="2797301"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162" name="Group 161"/>
            <p:cNvGrpSpPr/>
            <p:nvPr/>
          </p:nvGrpSpPr>
          <p:grpSpPr>
            <a:xfrm>
              <a:off x="3911803" y="3976490"/>
              <a:ext cx="107722" cy="173053"/>
              <a:chOff x="3097208" y="3647212"/>
              <a:chExt cx="107722" cy="173053"/>
            </a:xfrm>
          </p:grpSpPr>
          <p:sp>
            <p:nvSpPr>
              <p:cNvPr id="253" name="Pentagon 252"/>
              <p:cNvSpPr/>
              <p:nvPr/>
            </p:nvSpPr>
            <p:spPr>
              <a:xfrm rot="5400000">
                <a:off x="3047760" y="3704241"/>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54" name="TextBox 253"/>
              <p:cNvSpPr txBox="1"/>
              <p:nvPr/>
            </p:nvSpPr>
            <p:spPr>
              <a:xfrm rot="5400000">
                <a:off x="3119009"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163" name="Group 162"/>
            <p:cNvGrpSpPr/>
            <p:nvPr/>
          </p:nvGrpSpPr>
          <p:grpSpPr>
            <a:xfrm>
              <a:off x="4042594" y="3976490"/>
              <a:ext cx="107722" cy="173053"/>
              <a:chOff x="3198693" y="3647212"/>
              <a:chExt cx="107722" cy="173053"/>
            </a:xfrm>
          </p:grpSpPr>
          <p:sp>
            <p:nvSpPr>
              <p:cNvPr id="251" name="Chevron 250"/>
              <p:cNvSpPr/>
              <p:nvPr/>
            </p:nvSpPr>
            <p:spPr>
              <a:xfrm rot="16200000">
                <a:off x="3157396" y="3704007"/>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252" name="TextBox 251"/>
              <p:cNvSpPr txBox="1"/>
              <p:nvPr/>
            </p:nvSpPr>
            <p:spPr>
              <a:xfrm rot="5400000">
                <a:off x="3220494"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164" name="Group 163"/>
            <p:cNvGrpSpPr/>
            <p:nvPr/>
          </p:nvGrpSpPr>
          <p:grpSpPr>
            <a:xfrm>
              <a:off x="4434967" y="3976490"/>
              <a:ext cx="107722" cy="173053"/>
              <a:chOff x="3511713" y="3647212"/>
              <a:chExt cx="107722" cy="173053"/>
            </a:xfrm>
          </p:grpSpPr>
          <p:sp>
            <p:nvSpPr>
              <p:cNvPr id="249" name="Chevron 248"/>
              <p:cNvSpPr/>
              <p:nvPr/>
            </p:nvSpPr>
            <p:spPr>
              <a:xfrm rot="16200000">
                <a:off x="3477292" y="3704007"/>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250" name="TextBox 249"/>
              <p:cNvSpPr txBox="1"/>
              <p:nvPr/>
            </p:nvSpPr>
            <p:spPr>
              <a:xfrm rot="5400000">
                <a:off x="3533514"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165" name="Group 164"/>
            <p:cNvGrpSpPr/>
            <p:nvPr/>
          </p:nvGrpSpPr>
          <p:grpSpPr>
            <a:xfrm>
              <a:off x="6658414" y="3976490"/>
              <a:ext cx="107722" cy="173053"/>
              <a:chOff x="5838401" y="3647212"/>
              <a:chExt cx="107722" cy="173053"/>
            </a:xfrm>
          </p:grpSpPr>
          <p:sp>
            <p:nvSpPr>
              <p:cNvPr id="247" name="Pentagon 246"/>
              <p:cNvSpPr/>
              <p:nvPr/>
            </p:nvSpPr>
            <p:spPr>
              <a:xfrm rot="5400000">
                <a:off x="5798831" y="3704241"/>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48" name="TextBox 247"/>
              <p:cNvSpPr txBox="1"/>
              <p:nvPr/>
            </p:nvSpPr>
            <p:spPr>
              <a:xfrm rot="5400000">
                <a:off x="5856996" y="3666230"/>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166" name="Group 165"/>
            <p:cNvGrpSpPr/>
            <p:nvPr/>
          </p:nvGrpSpPr>
          <p:grpSpPr>
            <a:xfrm>
              <a:off x="5219713" y="3976490"/>
              <a:ext cx="107722" cy="173053"/>
              <a:chOff x="4334584" y="3647212"/>
              <a:chExt cx="107722" cy="173053"/>
            </a:xfrm>
          </p:grpSpPr>
          <p:sp>
            <p:nvSpPr>
              <p:cNvPr id="245" name="Pentagon 244"/>
              <p:cNvSpPr/>
              <p:nvPr/>
            </p:nvSpPr>
            <p:spPr>
              <a:xfrm rot="5400000">
                <a:off x="4295982" y="3704241"/>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46" name="TextBox 245"/>
              <p:cNvSpPr txBox="1"/>
              <p:nvPr/>
            </p:nvSpPr>
            <p:spPr>
              <a:xfrm rot="5400000">
                <a:off x="4353179" y="3666230"/>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167" name="Group 166"/>
            <p:cNvGrpSpPr/>
            <p:nvPr/>
          </p:nvGrpSpPr>
          <p:grpSpPr>
            <a:xfrm>
              <a:off x="3388639" y="3976490"/>
              <a:ext cx="107722" cy="173053"/>
              <a:chOff x="2649968" y="3647212"/>
              <a:chExt cx="107722" cy="173053"/>
            </a:xfrm>
          </p:grpSpPr>
          <p:sp>
            <p:nvSpPr>
              <p:cNvPr id="243" name="Pentagon 242"/>
              <p:cNvSpPr/>
              <p:nvPr/>
            </p:nvSpPr>
            <p:spPr>
              <a:xfrm rot="5400000">
                <a:off x="2617303" y="3704241"/>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44" name="TextBox 243"/>
              <p:cNvSpPr txBox="1"/>
              <p:nvPr/>
            </p:nvSpPr>
            <p:spPr>
              <a:xfrm rot="5400000">
                <a:off x="2668563" y="3666230"/>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168" name="Group 167"/>
            <p:cNvGrpSpPr/>
            <p:nvPr/>
          </p:nvGrpSpPr>
          <p:grpSpPr>
            <a:xfrm>
              <a:off x="4304176" y="3976490"/>
              <a:ext cx="107722" cy="173053"/>
              <a:chOff x="3396789" y="3647212"/>
              <a:chExt cx="107722" cy="173053"/>
            </a:xfrm>
          </p:grpSpPr>
          <p:sp>
            <p:nvSpPr>
              <p:cNvPr id="241" name="Pentagon 240"/>
              <p:cNvSpPr/>
              <p:nvPr/>
            </p:nvSpPr>
            <p:spPr>
              <a:xfrm rot="5400000">
                <a:off x="3355386" y="3704241"/>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42" name="TextBox 241"/>
              <p:cNvSpPr txBox="1"/>
              <p:nvPr/>
            </p:nvSpPr>
            <p:spPr>
              <a:xfrm rot="5400000">
                <a:off x="3415384" y="3666230"/>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169" name="Group 168"/>
            <p:cNvGrpSpPr/>
            <p:nvPr/>
          </p:nvGrpSpPr>
          <p:grpSpPr>
            <a:xfrm>
              <a:off x="3781012" y="3976490"/>
              <a:ext cx="107722" cy="173053"/>
              <a:chOff x="2994605" y="3647212"/>
              <a:chExt cx="107722" cy="173053"/>
            </a:xfrm>
          </p:grpSpPr>
          <p:sp>
            <p:nvSpPr>
              <p:cNvPr id="239" name="Chevron 238"/>
              <p:cNvSpPr/>
              <p:nvPr/>
            </p:nvSpPr>
            <p:spPr>
              <a:xfrm rot="16200000">
                <a:off x="2959601"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240" name="TextBox 239"/>
              <p:cNvSpPr txBox="1"/>
              <p:nvPr/>
            </p:nvSpPr>
            <p:spPr>
              <a:xfrm rot="5400000">
                <a:off x="3016406"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170" name="Group 169"/>
            <p:cNvGrpSpPr/>
            <p:nvPr/>
          </p:nvGrpSpPr>
          <p:grpSpPr>
            <a:xfrm>
              <a:off x="4173385" y="3976490"/>
              <a:ext cx="107722" cy="173053"/>
              <a:chOff x="3294390" y="3647212"/>
              <a:chExt cx="107722" cy="173053"/>
            </a:xfrm>
          </p:grpSpPr>
          <p:sp>
            <p:nvSpPr>
              <p:cNvPr id="237" name="Chevron 236"/>
              <p:cNvSpPr/>
              <p:nvPr/>
            </p:nvSpPr>
            <p:spPr>
              <a:xfrm rot="16200000">
                <a:off x="3259386"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238" name="TextBox 237"/>
              <p:cNvSpPr txBox="1"/>
              <p:nvPr/>
            </p:nvSpPr>
            <p:spPr>
              <a:xfrm rot="5400000">
                <a:off x="3316191"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171" name="Group 170"/>
            <p:cNvGrpSpPr/>
            <p:nvPr/>
          </p:nvGrpSpPr>
          <p:grpSpPr>
            <a:xfrm>
              <a:off x="4696549" y="3976490"/>
              <a:ext cx="107722" cy="173053"/>
              <a:chOff x="3811337" y="3647212"/>
              <a:chExt cx="107722" cy="173053"/>
            </a:xfrm>
          </p:grpSpPr>
          <p:sp>
            <p:nvSpPr>
              <p:cNvPr id="235" name="Chevron 234"/>
              <p:cNvSpPr/>
              <p:nvPr/>
            </p:nvSpPr>
            <p:spPr>
              <a:xfrm rot="16200000">
                <a:off x="3776333"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236" name="TextBox 235"/>
              <p:cNvSpPr txBox="1"/>
              <p:nvPr/>
            </p:nvSpPr>
            <p:spPr>
              <a:xfrm rot="5400000">
                <a:off x="3833138"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172" name="Group 171"/>
            <p:cNvGrpSpPr/>
            <p:nvPr/>
          </p:nvGrpSpPr>
          <p:grpSpPr>
            <a:xfrm>
              <a:off x="5088922" y="3976490"/>
              <a:ext cx="107722" cy="173053"/>
              <a:chOff x="4222191" y="3647212"/>
              <a:chExt cx="107722" cy="173053"/>
            </a:xfrm>
          </p:grpSpPr>
          <p:sp>
            <p:nvSpPr>
              <p:cNvPr id="233" name="Chevron 232"/>
              <p:cNvSpPr/>
              <p:nvPr/>
            </p:nvSpPr>
            <p:spPr>
              <a:xfrm rot="16200000">
                <a:off x="4187187"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234" name="TextBox 233"/>
              <p:cNvSpPr txBox="1"/>
              <p:nvPr/>
            </p:nvSpPr>
            <p:spPr>
              <a:xfrm rot="5400000">
                <a:off x="424399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173" name="Group 172"/>
            <p:cNvGrpSpPr/>
            <p:nvPr/>
          </p:nvGrpSpPr>
          <p:grpSpPr>
            <a:xfrm>
              <a:off x="5612086" y="3976490"/>
              <a:ext cx="107722" cy="173053"/>
              <a:chOff x="4716973" y="3647212"/>
              <a:chExt cx="107722" cy="173053"/>
            </a:xfrm>
          </p:grpSpPr>
          <p:sp>
            <p:nvSpPr>
              <p:cNvPr id="231" name="Chevron 230"/>
              <p:cNvSpPr/>
              <p:nvPr/>
            </p:nvSpPr>
            <p:spPr>
              <a:xfrm rot="16200000">
                <a:off x="4681969"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232" name="TextBox 231"/>
              <p:cNvSpPr txBox="1"/>
              <p:nvPr/>
            </p:nvSpPr>
            <p:spPr>
              <a:xfrm rot="5400000">
                <a:off x="4738774"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174" name="Group 173"/>
            <p:cNvGrpSpPr/>
            <p:nvPr/>
          </p:nvGrpSpPr>
          <p:grpSpPr>
            <a:xfrm>
              <a:off x="5873668" y="3976490"/>
              <a:ext cx="107722" cy="173053"/>
              <a:chOff x="4976783" y="3647212"/>
              <a:chExt cx="107722" cy="173053"/>
            </a:xfrm>
          </p:grpSpPr>
          <p:sp>
            <p:nvSpPr>
              <p:cNvPr id="229" name="Chevron 228"/>
              <p:cNvSpPr/>
              <p:nvPr/>
            </p:nvSpPr>
            <p:spPr>
              <a:xfrm rot="16200000">
                <a:off x="4941779"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230" name="TextBox 229"/>
              <p:cNvSpPr txBox="1"/>
              <p:nvPr/>
            </p:nvSpPr>
            <p:spPr>
              <a:xfrm rot="5400000">
                <a:off x="4998584"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175" name="Group 174"/>
            <p:cNvGrpSpPr/>
            <p:nvPr/>
          </p:nvGrpSpPr>
          <p:grpSpPr>
            <a:xfrm>
              <a:off x="6527623" y="3976490"/>
              <a:ext cx="107722" cy="173053"/>
              <a:chOff x="5724488" y="3647212"/>
              <a:chExt cx="107722" cy="173053"/>
            </a:xfrm>
          </p:grpSpPr>
          <p:sp>
            <p:nvSpPr>
              <p:cNvPr id="227" name="Chevron 226"/>
              <p:cNvSpPr/>
              <p:nvPr/>
            </p:nvSpPr>
            <p:spPr>
              <a:xfrm rot="16200000">
                <a:off x="5689483"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228" name="TextBox 227"/>
              <p:cNvSpPr txBox="1"/>
              <p:nvPr/>
            </p:nvSpPr>
            <p:spPr>
              <a:xfrm rot="5400000">
                <a:off x="5746289"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178" name="Group 177"/>
            <p:cNvGrpSpPr/>
            <p:nvPr/>
          </p:nvGrpSpPr>
          <p:grpSpPr>
            <a:xfrm>
              <a:off x="2771294" y="3976490"/>
              <a:ext cx="107722" cy="173053"/>
              <a:chOff x="600828" y="3647212"/>
              <a:chExt cx="107722" cy="173053"/>
            </a:xfrm>
          </p:grpSpPr>
          <p:sp>
            <p:nvSpPr>
              <p:cNvPr id="221" name="Pentagon 220"/>
              <p:cNvSpPr/>
              <p:nvPr/>
            </p:nvSpPr>
            <p:spPr>
              <a:xfrm rot="5400000">
                <a:off x="554666"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22" name="TextBox 221"/>
              <p:cNvSpPr txBox="1"/>
              <p:nvPr/>
            </p:nvSpPr>
            <p:spPr>
              <a:xfrm rot="5400000">
                <a:off x="622629"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182" name="Group 181"/>
            <p:cNvGrpSpPr/>
            <p:nvPr/>
          </p:nvGrpSpPr>
          <p:grpSpPr>
            <a:xfrm>
              <a:off x="3032876" y="3976490"/>
              <a:ext cx="107722" cy="173053"/>
              <a:chOff x="817059" y="3647212"/>
              <a:chExt cx="107722" cy="173053"/>
            </a:xfrm>
          </p:grpSpPr>
          <p:sp>
            <p:nvSpPr>
              <p:cNvPr id="213" name="Pentagon 212"/>
              <p:cNvSpPr/>
              <p:nvPr/>
            </p:nvSpPr>
            <p:spPr>
              <a:xfrm rot="5400000">
                <a:off x="767611" y="3704241"/>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214" name="TextBox 213"/>
              <p:cNvSpPr txBox="1"/>
              <p:nvPr/>
            </p:nvSpPr>
            <p:spPr>
              <a:xfrm rot="5400000">
                <a:off x="838860"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187" name="Group 186"/>
            <p:cNvGrpSpPr/>
            <p:nvPr/>
          </p:nvGrpSpPr>
          <p:grpSpPr>
            <a:xfrm>
              <a:off x="2902085" y="3976490"/>
              <a:ext cx="107722" cy="173053"/>
              <a:chOff x="714456" y="3647212"/>
              <a:chExt cx="107722" cy="173053"/>
            </a:xfrm>
          </p:grpSpPr>
          <p:sp>
            <p:nvSpPr>
              <p:cNvPr id="203" name="Chevron 202"/>
              <p:cNvSpPr/>
              <p:nvPr/>
            </p:nvSpPr>
            <p:spPr>
              <a:xfrm rot="16200000">
                <a:off x="679452"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204" name="TextBox 203"/>
              <p:cNvSpPr txBox="1"/>
              <p:nvPr/>
            </p:nvSpPr>
            <p:spPr>
              <a:xfrm rot="5400000">
                <a:off x="736257"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191" name="Group 190"/>
            <p:cNvGrpSpPr/>
            <p:nvPr/>
          </p:nvGrpSpPr>
          <p:grpSpPr>
            <a:xfrm>
              <a:off x="3127057" y="3976490"/>
              <a:ext cx="107722" cy="173053"/>
              <a:chOff x="2436824" y="3647212"/>
              <a:chExt cx="107722" cy="173053"/>
            </a:xfrm>
          </p:grpSpPr>
          <p:sp>
            <p:nvSpPr>
              <p:cNvPr id="195" name="Chevron 194"/>
              <p:cNvSpPr/>
              <p:nvPr/>
            </p:nvSpPr>
            <p:spPr>
              <a:xfrm rot="16200000">
                <a:off x="2401820"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196" name="TextBox 195"/>
              <p:cNvSpPr txBox="1"/>
              <p:nvPr/>
            </p:nvSpPr>
            <p:spPr>
              <a:xfrm rot="5400000">
                <a:off x="2458625"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cxnSp>
          <p:nvCxnSpPr>
            <p:cNvPr id="192" name="Straight Connector 191"/>
            <p:cNvCxnSpPr/>
            <p:nvPr/>
          </p:nvCxnSpPr>
          <p:spPr>
            <a:xfrm>
              <a:off x="2766707" y="3976491"/>
              <a:ext cx="5666639" cy="688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2527089" y="3867286"/>
              <a:ext cx="179536" cy="184666"/>
            </a:xfrm>
            <a:prstGeom prst="rect">
              <a:avLst/>
            </a:prstGeom>
            <a:noFill/>
          </p:spPr>
          <p:txBody>
            <a:bodyPr wrap="none" lIns="0" tIns="0" rIns="0" bIns="0" rtlCol="0">
              <a:spAutoFit/>
            </a:bodyPr>
            <a:lstStyle/>
            <a:p>
              <a:r>
                <a:rPr lang="en-US" sz="1200" dirty="0" smtClean="0">
                  <a:latin typeface="Times New Roman" panose="02020603050405020304" pitchFamily="18" charset="0"/>
                  <a:cs typeface="Times New Roman" panose="02020603050405020304" pitchFamily="18" charset="0"/>
                </a:rPr>
                <a:t>5’-</a:t>
              </a:r>
              <a:endParaRPr lang="en-US" sz="1200" dirty="0">
                <a:latin typeface="Times New Roman" panose="02020603050405020304" pitchFamily="18" charset="0"/>
                <a:cs typeface="Times New Roman" panose="02020603050405020304" pitchFamily="18" charset="0"/>
              </a:endParaRPr>
            </a:p>
          </p:txBody>
        </p:sp>
        <p:sp>
          <p:nvSpPr>
            <p:cNvPr id="194" name="TextBox 193"/>
            <p:cNvSpPr txBox="1"/>
            <p:nvPr/>
          </p:nvSpPr>
          <p:spPr>
            <a:xfrm>
              <a:off x="8275173" y="3881176"/>
              <a:ext cx="379623" cy="184666"/>
            </a:xfrm>
            <a:prstGeom prst="rect">
              <a:avLst/>
            </a:prstGeom>
            <a:noFill/>
          </p:spPr>
          <p:txBody>
            <a:bodyPr wrap="square" lIns="0" tIns="0" rIns="0" bIns="0" rtlCol="0">
              <a:spAutoFit/>
            </a:bodyPr>
            <a:lstStyle/>
            <a:p>
              <a:r>
                <a:rPr lang="en-US" sz="1200" dirty="0" smtClean="0">
                  <a:latin typeface="Times New Roman" panose="02020603050405020304" pitchFamily="18" charset="0"/>
                  <a:cs typeface="Times New Roman" panose="02020603050405020304" pitchFamily="18" charset="0"/>
                </a:rPr>
                <a:t>-3’</a:t>
              </a:r>
              <a:endParaRPr lang="en-US" sz="1200" dirty="0">
                <a:latin typeface="Times New Roman" panose="02020603050405020304" pitchFamily="18" charset="0"/>
                <a:cs typeface="Times New Roman" panose="02020603050405020304" pitchFamily="18" charset="0"/>
              </a:endParaRPr>
            </a:p>
          </p:txBody>
        </p:sp>
      </p:grpSp>
      <p:grpSp>
        <p:nvGrpSpPr>
          <p:cNvPr id="518" name="Group 517"/>
          <p:cNvGrpSpPr/>
          <p:nvPr/>
        </p:nvGrpSpPr>
        <p:grpSpPr>
          <a:xfrm>
            <a:off x="359062" y="5348224"/>
            <a:ext cx="6559044" cy="525283"/>
            <a:chOff x="359062" y="5348224"/>
            <a:chExt cx="6559044" cy="525283"/>
          </a:xfrm>
        </p:grpSpPr>
        <p:grpSp>
          <p:nvGrpSpPr>
            <p:cNvPr id="515" name="Group 514"/>
            <p:cNvGrpSpPr/>
            <p:nvPr/>
          </p:nvGrpSpPr>
          <p:grpSpPr>
            <a:xfrm>
              <a:off x="2454358" y="5348224"/>
              <a:ext cx="4463748" cy="525283"/>
              <a:chOff x="2454358" y="5348224"/>
              <a:chExt cx="4463748" cy="525283"/>
            </a:xfrm>
          </p:grpSpPr>
          <p:grpSp>
            <p:nvGrpSpPr>
              <p:cNvPr id="307" name="Group 306"/>
              <p:cNvGrpSpPr/>
              <p:nvPr/>
            </p:nvGrpSpPr>
            <p:grpSpPr>
              <a:xfrm>
                <a:off x="2459443" y="5348224"/>
                <a:ext cx="4458663" cy="271492"/>
                <a:chOff x="2217199" y="1401115"/>
                <a:chExt cx="4458663" cy="271492"/>
              </a:xfrm>
            </p:grpSpPr>
            <p:grpSp>
              <p:nvGrpSpPr>
                <p:cNvPr id="308" name="Group 307"/>
                <p:cNvGrpSpPr/>
                <p:nvPr/>
              </p:nvGrpSpPr>
              <p:grpSpPr>
                <a:xfrm>
                  <a:off x="2489541" y="1514460"/>
                  <a:ext cx="3987951" cy="158147"/>
                  <a:chOff x="1567015" y="1514460"/>
                  <a:chExt cx="4910477" cy="190500"/>
                </a:xfrm>
              </p:grpSpPr>
              <p:sp>
                <p:nvSpPr>
                  <p:cNvPr id="311" name="Pentagon 310"/>
                  <p:cNvSpPr/>
                  <p:nvPr/>
                </p:nvSpPr>
                <p:spPr>
                  <a:xfrm rot="5400000">
                    <a:off x="6323200" y="1566660"/>
                    <a:ext cx="1800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12" name="Chevron 311"/>
                  <p:cNvSpPr/>
                  <p:nvPr/>
                </p:nvSpPr>
                <p:spPr>
                  <a:xfrm rot="16200000">
                    <a:off x="6172988" y="1576860"/>
                    <a:ext cx="1800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13" name="Pentagon 312"/>
                  <p:cNvSpPr/>
                  <p:nvPr/>
                </p:nvSpPr>
                <p:spPr>
                  <a:xfrm rot="5400000">
                    <a:off x="4670708" y="1566660"/>
                    <a:ext cx="180000" cy="75600"/>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14" name="Pentagon 313"/>
                  <p:cNvSpPr/>
                  <p:nvPr/>
                </p:nvSpPr>
                <p:spPr>
                  <a:xfrm rot="5400000">
                    <a:off x="6022790" y="1566660"/>
                    <a:ext cx="1800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15" name="Chevron 314"/>
                  <p:cNvSpPr/>
                  <p:nvPr/>
                </p:nvSpPr>
                <p:spPr>
                  <a:xfrm rot="16200000">
                    <a:off x="5121302" y="1576860"/>
                    <a:ext cx="1800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16" name="Pentagon 315"/>
                  <p:cNvSpPr/>
                  <p:nvPr/>
                </p:nvSpPr>
                <p:spPr>
                  <a:xfrm rot="5400000">
                    <a:off x="5271500" y="1566660"/>
                    <a:ext cx="180000" cy="75600"/>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17" name="Chevron 316"/>
                  <p:cNvSpPr/>
                  <p:nvPr/>
                </p:nvSpPr>
                <p:spPr>
                  <a:xfrm rot="16200000">
                    <a:off x="5421698" y="1576860"/>
                    <a:ext cx="180000" cy="76200"/>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18" name="Pentagon 317"/>
                  <p:cNvSpPr/>
                  <p:nvPr/>
                </p:nvSpPr>
                <p:spPr>
                  <a:xfrm rot="5400000">
                    <a:off x="4971104" y="1566660"/>
                    <a:ext cx="1800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19" name="Pentagon 318"/>
                  <p:cNvSpPr/>
                  <p:nvPr/>
                </p:nvSpPr>
                <p:spPr>
                  <a:xfrm rot="5400000">
                    <a:off x="3920018" y="1566660"/>
                    <a:ext cx="180000" cy="75600"/>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20" name="Chevron 319"/>
                  <p:cNvSpPr/>
                  <p:nvPr/>
                </p:nvSpPr>
                <p:spPr>
                  <a:xfrm rot="16200000">
                    <a:off x="5872592" y="1576860"/>
                    <a:ext cx="180000" cy="76200"/>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21" name="Pentagon 320"/>
                  <p:cNvSpPr/>
                  <p:nvPr/>
                </p:nvSpPr>
                <p:spPr>
                  <a:xfrm rot="5400000">
                    <a:off x="4370312" y="1566660"/>
                    <a:ext cx="1800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22" name="Chevron 321"/>
                  <p:cNvSpPr/>
                  <p:nvPr/>
                </p:nvSpPr>
                <p:spPr>
                  <a:xfrm rot="16200000">
                    <a:off x="5572196" y="1576860"/>
                    <a:ext cx="1800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23" name="Chevron 322"/>
                  <p:cNvSpPr/>
                  <p:nvPr/>
                </p:nvSpPr>
                <p:spPr>
                  <a:xfrm rot="16200000">
                    <a:off x="4520510" y="1576860"/>
                    <a:ext cx="1800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24" name="Chevron 323"/>
                  <p:cNvSpPr/>
                  <p:nvPr/>
                </p:nvSpPr>
                <p:spPr>
                  <a:xfrm rot="16200000">
                    <a:off x="4220114" y="1576860"/>
                    <a:ext cx="1800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25" name="Pentagon 324"/>
                  <p:cNvSpPr/>
                  <p:nvPr/>
                </p:nvSpPr>
                <p:spPr>
                  <a:xfrm rot="5400000">
                    <a:off x="4069916" y="1566660"/>
                    <a:ext cx="1800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26" name="Chevron 325"/>
                  <p:cNvSpPr/>
                  <p:nvPr/>
                </p:nvSpPr>
                <p:spPr>
                  <a:xfrm rot="16200000">
                    <a:off x="4820906" y="1576860"/>
                    <a:ext cx="180000" cy="76200"/>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27" name="Pentagon 326"/>
                  <p:cNvSpPr/>
                  <p:nvPr/>
                </p:nvSpPr>
                <p:spPr>
                  <a:xfrm rot="5400000">
                    <a:off x="3619622" y="1566660"/>
                    <a:ext cx="1800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28" name="Chevron 327"/>
                  <p:cNvSpPr/>
                  <p:nvPr/>
                </p:nvSpPr>
                <p:spPr>
                  <a:xfrm rot="16200000">
                    <a:off x="3769820" y="1576860"/>
                    <a:ext cx="1800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29" name="Pentagon 328"/>
                  <p:cNvSpPr/>
                  <p:nvPr/>
                </p:nvSpPr>
                <p:spPr>
                  <a:xfrm rot="5400000">
                    <a:off x="3469724" y="1566660"/>
                    <a:ext cx="1800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30" name="Chevron 329"/>
                  <p:cNvSpPr/>
                  <p:nvPr/>
                </p:nvSpPr>
                <p:spPr>
                  <a:xfrm rot="16200000">
                    <a:off x="3319526" y="1576860"/>
                    <a:ext cx="1800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31" name="Pentagon 330"/>
                  <p:cNvSpPr/>
                  <p:nvPr/>
                </p:nvSpPr>
                <p:spPr>
                  <a:xfrm rot="5400000">
                    <a:off x="2868932" y="1566660"/>
                    <a:ext cx="180000" cy="75600"/>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32" name="Chevron 331"/>
                  <p:cNvSpPr/>
                  <p:nvPr/>
                </p:nvSpPr>
                <p:spPr>
                  <a:xfrm rot="16200000">
                    <a:off x="3019130" y="1576860"/>
                    <a:ext cx="180000" cy="76200"/>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33" name="Pentagon 332"/>
                  <p:cNvSpPr/>
                  <p:nvPr/>
                </p:nvSpPr>
                <p:spPr>
                  <a:xfrm rot="5400000">
                    <a:off x="3169328" y="1566660"/>
                    <a:ext cx="1800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34" name="Chevron 333"/>
                  <p:cNvSpPr/>
                  <p:nvPr/>
                </p:nvSpPr>
                <p:spPr>
                  <a:xfrm rot="16200000">
                    <a:off x="2718734" y="1576860"/>
                    <a:ext cx="1800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35" name="Pentagon 334"/>
                  <p:cNvSpPr/>
                  <p:nvPr/>
                </p:nvSpPr>
                <p:spPr>
                  <a:xfrm rot="5400000">
                    <a:off x="2418038" y="1566660"/>
                    <a:ext cx="180000" cy="75600"/>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36" name="Chevron 335"/>
                  <p:cNvSpPr/>
                  <p:nvPr/>
                </p:nvSpPr>
                <p:spPr>
                  <a:xfrm rot="16200000">
                    <a:off x="2568236" y="1576860"/>
                    <a:ext cx="180000" cy="76200"/>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37" name="Pentagon 336"/>
                  <p:cNvSpPr/>
                  <p:nvPr/>
                </p:nvSpPr>
                <p:spPr>
                  <a:xfrm rot="5400000">
                    <a:off x="2117642" y="1566660"/>
                    <a:ext cx="1800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38" name="Pentagon 337"/>
                  <p:cNvSpPr/>
                  <p:nvPr/>
                </p:nvSpPr>
                <p:spPr>
                  <a:xfrm rot="5400000">
                    <a:off x="1817246" y="1566660"/>
                    <a:ext cx="180000" cy="75600"/>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39" name="Chevron 338"/>
                  <p:cNvSpPr/>
                  <p:nvPr/>
                </p:nvSpPr>
                <p:spPr>
                  <a:xfrm rot="16200000">
                    <a:off x="1967444" y="1576860"/>
                    <a:ext cx="180000" cy="76200"/>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40" name="Pentagon 339"/>
                  <p:cNvSpPr/>
                  <p:nvPr/>
                </p:nvSpPr>
                <p:spPr>
                  <a:xfrm rot="5400000">
                    <a:off x="1516850" y="1566660"/>
                    <a:ext cx="1800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41" name="Chevron 340"/>
                  <p:cNvSpPr/>
                  <p:nvPr/>
                </p:nvSpPr>
                <p:spPr>
                  <a:xfrm rot="16200000">
                    <a:off x="2267840" y="1576859"/>
                    <a:ext cx="1800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42" name="Chevron 341"/>
                  <p:cNvSpPr/>
                  <p:nvPr/>
                </p:nvSpPr>
                <p:spPr>
                  <a:xfrm rot="16200000">
                    <a:off x="1667048" y="1576860"/>
                    <a:ext cx="1800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43" name="Pentagon 342"/>
                  <p:cNvSpPr/>
                  <p:nvPr/>
                </p:nvSpPr>
                <p:spPr>
                  <a:xfrm rot="5400000">
                    <a:off x="5722394" y="1566660"/>
                    <a:ext cx="180000" cy="75600"/>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44" name="TextBox 343"/>
                  <p:cNvSpPr txBox="1"/>
                  <p:nvPr/>
                </p:nvSpPr>
                <p:spPr>
                  <a:xfrm>
                    <a:off x="1567015"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45" name="TextBox 344"/>
                  <p:cNvSpPr txBox="1"/>
                  <p:nvPr/>
                </p:nvSpPr>
                <p:spPr>
                  <a:xfrm>
                    <a:off x="1725672" y="1548152"/>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46" name="TextBox 345"/>
                  <p:cNvSpPr txBox="1"/>
                  <p:nvPr/>
                </p:nvSpPr>
                <p:spPr>
                  <a:xfrm>
                    <a:off x="1871765" y="1548152"/>
                    <a:ext cx="86848"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G</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47" name="TextBox 346"/>
                  <p:cNvSpPr txBox="1"/>
                  <p:nvPr/>
                </p:nvSpPr>
                <p:spPr>
                  <a:xfrm>
                    <a:off x="2019809"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C</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48" name="TextBox 347"/>
                  <p:cNvSpPr txBox="1"/>
                  <p:nvPr/>
                </p:nvSpPr>
                <p:spPr>
                  <a:xfrm>
                    <a:off x="2167642"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49" name="TextBox 348"/>
                  <p:cNvSpPr txBox="1"/>
                  <p:nvPr/>
                </p:nvSpPr>
                <p:spPr>
                  <a:xfrm>
                    <a:off x="3225666"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50" name="TextBox 349"/>
                  <p:cNvSpPr txBox="1"/>
                  <p:nvPr/>
                </p:nvSpPr>
                <p:spPr>
                  <a:xfrm>
                    <a:off x="3521510"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51" name="TextBox 350"/>
                  <p:cNvSpPr txBox="1"/>
                  <p:nvPr/>
                </p:nvSpPr>
                <p:spPr>
                  <a:xfrm>
                    <a:off x="3675627"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52" name="TextBox 351"/>
                  <p:cNvSpPr txBox="1"/>
                  <p:nvPr/>
                </p:nvSpPr>
                <p:spPr>
                  <a:xfrm>
                    <a:off x="4124901"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53" name="TextBox 352"/>
                  <p:cNvSpPr txBox="1"/>
                  <p:nvPr/>
                </p:nvSpPr>
                <p:spPr>
                  <a:xfrm>
                    <a:off x="4426649"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54" name="TextBox 353"/>
                  <p:cNvSpPr txBox="1"/>
                  <p:nvPr/>
                </p:nvSpPr>
                <p:spPr>
                  <a:xfrm>
                    <a:off x="5025166"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55" name="TextBox 354"/>
                  <p:cNvSpPr txBox="1"/>
                  <p:nvPr/>
                </p:nvSpPr>
                <p:spPr>
                  <a:xfrm>
                    <a:off x="6079098"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56" name="TextBox 355"/>
                  <p:cNvSpPr txBox="1"/>
                  <p:nvPr/>
                </p:nvSpPr>
                <p:spPr>
                  <a:xfrm>
                    <a:off x="6375400"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57" name="TextBox 356"/>
                  <p:cNvSpPr txBox="1"/>
                  <p:nvPr/>
                </p:nvSpPr>
                <p:spPr>
                  <a:xfrm>
                    <a:off x="2329856" y="1548152"/>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58" name="TextBox 357"/>
                  <p:cNvSpPr txBox="1"/>
                  <p:nvPr/>
                </p:nvSpPr>
                <p:spPr>
                  <a:xfrm>
                    <a:off x="2780866" y="1548152"/>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59" name="TextBox 358"/>
                  <p:cNvSpPr txBox="1"/>
                  <p:nvPr/>
                </p:nvSpPr>
                <p:spPr>
                  <a:xfrm>
                    <a:off x="3380430" y="1548152"/>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60" name="TextBox 359"/>
                  <p:cNvSpPr txBox="1"/>
                  <p:nvPr/>
                </p:nvSpPr>
                <p:spPr>
                  <a:xfrm>
                    <a:off x="3830666" y="1548152"/>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61" name="TextBox 360"/>
                  <p:cNvSpPr txBox="1"/>
                  <p:nvPr/>
                </p:nvSpPr>
                <p:spPr>
                  <a:xfrm>
                    <a:off x="4278556" y="1548152"/>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62" name="TextBox 361"/>
                  <p:cNvSpPr txBox="1"/>
                  <p:nvPr/>
                </p:nvSpPr>
                <p:spPr>
                  <a:xfrm>
                    <a:off x="4578139" y="1548152"/>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63" name="TextBox 362"/>
                  <p:cNvSpPr txBox="1"/>
                  <p:nvPr/>
                </p:nvSpPr>
                <p:spPr>
                  <a:xfrm>
                    <a:off x="5179986" y="1548152"/>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64" name="TextBox 363"/>
                  <p:cNvSpPr txBox="1"/>
                  <p:nvPr/>
                </p:nvSpPr>
                <p:spPr>
                  <a:xfrm>
                    <a:off x="5627731" y="1548152"/>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65" name="TextBox 364"/>
                  <p:cNvSpPr txBox="1"/>
                  <p:nvPr/>
                </p:nvSpPr>
                <p:spPr>
                  <a:xfrm>
                    <a:off x="6231875" y="1548152"/>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66" name="TextBox 365"/>
                  <p:cNvSpPr txBox="1"/>
                  <p:nvPr/>
                </p:nvSpPr>
                <p:spPr>
                  <a:xfrm>
                    <a:off x="2622598"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C</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67" name="TextBox 366"/>
                  <p:cNvSpPr txBox="1"/>
                  <p:nvPr/>
                </p:nvSpPr>
                <p:spPr>
                  <a:xfrm>
                    <a:off x="3074758"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C</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68" name="TextBox 367"/>
                  <p:cNvSpPr txBox="1"/>
                  <p:nvPr/>
                </p:nvSpPr>
                <p:spPr>
                  <a:xfrm>
                    <a:off x="4878175"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C</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69" name="TextBox 368"/>
                  <p:cNvSpPr txBox="1"/>
                  <p:nvPr/>
                </p:nvSpPr>
                <p:spPr>
                  <a:xfrm>
                    <a:off x="5330774"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C</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70" name="TextBox 369"/>
                  <p:cNvSpPr txBox="1"/>
                  <p:nvPr/>
                </p:nvSpPr>
                <p:spPr>
                  <a:xfrm>
                    <a:off x="5476554"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C</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71" name="TextBox 370"/>
                  <p:cNvSpPr txBox="1"/>
                  <p:nvPr/>
                </p:nvSpPr>
                <p:spPr>
                  <a:xfrm>
                    <a:off x="5925043" y="1548152"/>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C</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72" name="TextBox 371"/>
                  <p:cNvSpPr txBox="1"/>
                  <p:nvPr/>
                </p:nvSpPr>
                <p:spPr>
                  <a:xfrm>
                    <a:off x="2469627" y="1548152"/>
                    <a:ext cx="86848"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G</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73" name="TextBox 372"/>
                  <p:cNvSpPr txBox="1"/>
                  <p:nvPr/>
                </p:nvSpPr>
                <p:spPr>
                  <a:xfrm>
                    <a:off x="2919891" y="1548152"/>
                    <a:ext cx="86848"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G</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74" name="TextBox 373"/>
                  <p:cNvSpPr txBox="1"/>
                  <p:nvPr/>
                </p:nvSpPr>
                <p:spPr>
                  <a:xfrm>
                    <a:off x="3970549" y="1548152"/>
                    <a:ext cx="86848"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G</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75" name="TextBox 374"/>
                  <p:cNvSpPr txBox="1"/>
                  <p:nvPr/>
                </p:nvSpPr>
                <p:spPr>
                  <a:xfrm>
                    <a:off x="4721332" y="1548152"/>
                    <a:ext cx="86848"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G</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376" name="TextBox 375"/>
                  <p:cNvSpPr txBox="1"/>
                  <p:nvPr/>
                </p:nvSpPr>
                <p:spPr>
                  <a:xfrm>
                    <a:off x="5776592" y="1548152"/>
                    <a:ext cx="86848"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G</a:t>
                    </a:r>
                    <a:endParaRPr lang="en-US" sz="700" b="1" dirty="0">
                      <a:solidFill>
                        <a:schemeClr val="bg1"/>
                      </a:solidFill>
                      <a:latin typeface="Times New Roman" panose="02020603050405020304" pitchFamily="18" charset="0"/>
                      <a:cs typeface="Times New Roman" panose="02020603050405020304" pitchFamily="18" charset="0"/>
                    </a:endParaRPr>
                  </a:p>
                </p:txBody>
              </p:sp>
              <p:cxnSp>
                <p:nvCxnSpPr>
                  <p:cNvPr id="377" name="Straight Connector 376"/>
                  <p:cNvCxnSpPr/>
                  <p:nvPr/>
                </p:nvCxnSpPr>
                <p:spPr>
                  <a:xfrm rot="10800000">
                    <a:off x="1568942" y="1516704"/>
                    <a:ext cx="4908550" cy="0"/>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309" name="TextBox 308"/>
                <p:cNvSpPr txBox="1"/>
                <p:nvPr/>
              </p:nvSpPr>
              <p:spPr>
                <a:xfrm>
                  <a:off x="2217199" y="1401115"/>
                  <a:ext cx="179536" cy="184666"/>
                </a:xfrm>
                <a:prstGeom prst="rect">
                  <a:avLst/>
                </a:prstGeom>
                <a:noFill/>
              </p:spPr>
              <p:txBody>
                <a:bodyPr wrap="none" lIns="0" tIns="0" rIns="0" bIns="0" rtlCol="0">
                  <a:spAutoFit/>
                </a:bodyPr>
                <a:lstStyle/>
                <a:p>
                  <a:r>
                    <a:rPr lang="en-US" sz="1200" dirty="0" smtClean="0">
                      <a:latin typeface="Times New Roman" panose="02020603050405020304" pitchFamily="18" charset="0"/>
                      <a:cs typeface="Times New Roman" panose="02020603050405020304" pitchFamily="18" charset="0"/>
                    </a:rPr>
                    <a:t>5’-</a:t>
                  </a:r>
                  <a:endParaRPr lang="en-US" sz="1200" dirty="0">
                    <a:latin typeface="Times New Roman" panose="02020603050405020304" pitchFamily="18" charset="0"/>
                    <a:cs typeface="Times New Roman" panose="02020603050405020304" pitchFamily="18" charset="0"/>
                  </a:endParaRPr>
                </a:p>
              </p:txBody>
            </p:sp>
            <p:sp>
              <p:nvSpPr>
                <p:cNvPr id="310" name="TextBox 309"/>
                <p:cNvSpPr txBox="1"/>
                <p:nvPr/>
              </p:nvSpPr>
              <p:spPr>
                <a:xfrm>
                  <a:off x="6496326" y="1409709"/>
                  <a:ext cx="179536" cy="184666"/>
                </a:xfrm>
                <a:prstGeom prst="rect">
                  <a:avLst/>
                </a:prstGeom>
                <a:noFill/>
              </p:spPr>
              <p:txBody>
                <a:bodyPr wrap="none" lIns="0" tIns="0" rIns="0" bIns="0" rtlCol="0">
                  <a:spAutoFit/>
                </a:bodyPr>
                <a:lstStyle/>
                <a:p>
                  <a:r>
                    <a:rPr lang="en-US" sz="1200" dirty="0" smtClean="0">
                      <a:latin typeface="Times New Roman" panose="02020603050405020304" pitchFamily="18" charset="0"/>
                      <a:cs typeface="Times New Roman" panose="02020603050405020304" pitchFamily="18" charset="0"/>
                    </a:rPr>
                    <a:t>-3’</a:t>
                  </a:r>
                  <a:endParaRPr lang="en-US" sz="1200" dirty="0">
                    <a:latin typeface="Times New Roman" panose="02020603050405020304" pitchFamily="18" charset="0"/>
                    <a:cs typeface="Times New Roman" panose="02020603050405020304" pitchFamily="18" charset="0"/>
                  </a:endParaRPr>
                </a:p>
              </p:txBody>
            </p:sp>
          </p:grpSp>
          <p:grpSp>
            <p:nvGrpSpPr>
              <p:cNvPr id="378" name="Group 377"/>
              <p:cNvGrpSpPr/>
              <p:nvPr/>
            </p:nvGrpSpPr>
            <p:grpSpPr>
              <a:xfrm>
                <a:off x="2454358" y="5645054"/>
                <a:ext cx="4462046" cy="228453"/>
                <a:chOff x="2208573" y="1885944"/>
                <a:chExt cx="4462046" cy="228453"/>
              </a:xfrm>
            </p:grpSpPr>
            <p:grpSp>
              <p:nvGrpSpPr>
                <p:cNvPr id="379" name="Group 378"/>
                <p:cNvGrpSpPr/>
                <p:nvPr/>
              </p:nvGrpSpPr>
              <p:grpSpPr>
                <a:xfrm>
                  <a:off x="2470238" y="1885944"/>
                  <a:ext cx="3986883" cy="158148"/>
                  <a:chOff x="1548074" y="1885943"/>
                  <a:chExt cx="4909162" cy="190501"/>
                </a:xfrm>
              </p:grpSpPr>
              <p:sp>
                <p:nvSpPr>
                  <p:cNvPr id="382" name="Pentagon 381"/>
                  <p:cNvSpPr/>
                  <p:nvPr/>
                </p:nvSpPr>
                <p:spPr>
                  <a:xfrm rot="16200000">
                    <a:off x="1661517" y="1943393"/>
                    <a:ext cx="1905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83" name="Chevron 382"/>
                  <p:cNvSpPr/>
                  <p:nvPr/>
                </p:nvSpPr>
                <p:spPr>
                  <a:xfrm rot="5400000">
                    <a:off x="1511300" y="1943093"/>
                    <a:ext cx="1905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84" name="Pentagon 383"/>
                  <p:cNvSpPr/>
                  <p:nvPr/>
                </p:nvSpPr>
                <p:spPr>
                  <a:xfrm rot="16200000">
                    <a:off x="1961951" y="1943393"/>
                    <a:ext cx="190500" cy="75600"/>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85" name="Chevron 384"/>
                  <p:cNvSpPr/>
                  <p:nvPr/>
                </p:nvSpPr>
                <p:spPr>
                  <a:xfrm rot="5400000">
                    <a:off x="1811734" y="1943093"/>
                    <a:ext cx="190500" cy="76200"/>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86" name="Pentagon 385"/>
                  <p:cNvSpPr/>
                  <p:nvPr/>
                </p:nvSpPr>
                <p:spPr>
                  <a:xfrm rot="16200000">
                    <a:off x="2262385" y="1943394"/>
                    <a:ext cx="1905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87" name="Chevron 386"/>
                  <p:cNvSpPr/>
                  <p:nvPr/>
                </p:nvSpPr>
                <p:spPr>
                  <a:xfrm rot="5400000">
                    <a:off x="2112168" y="1943093"/>
                    <a:ext cx="1905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88" name="Pentagon 387"/>
                  <p:cNvSpPr/>
                  <p:nvPr/>
                </p:nvSpPr>
                <p:spPr>
                  <a:xfrm rot="16200000">
                    <a:off x="2562819" y="1943394"/>
                    <a:ext cx="190500" cy="75600"/>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89" name="Chevron 388"/>
                  <p:cNvSpPr/>
                  <p:nvPr/>
                </p:nvSpPr>
                <p:spPr>
                  <a:xfrm rot="5400000">
                    <a:off x="2412602" y="1943093"/>
                    <a:ext cx="190500" cy="76200"/>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90" name="Pentagon 389"/>
                  <p:cNvSpPr/>
                  <p:nvPr/>
                </p:nvSpPr>
                <p:spPr>
                  <a:xfrm rot="16200000">
                    <a:off x="2712736" y="1943394"/>
                    <a:ext cx="1905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91" name="Pentagon 390"/>
                  <p:cNvSpPr/>
                  <p:nvPr/>
                </p:nvSpPr>
                <p:spPr>
                  <a:xfrm rot="16200000">
                    <a:off x="3013170" y="1943394"/>
                    <a:ext cx="190500" cy="75600"/>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92" name="Chevron 391"/>
                  <p:cNvSpPr/>
                  <p:nvPr/>
                </p:nvSpPr>
                <p:spPr>
                  <a:xfrm rot="5400000">
                    <a:off x="2862953" y="1943093"/>
                    <a:ext cx="190500" cy="76200"/>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93" name="Pentagon 392"/>
                  <p:cNvSpPr/>
                  <p:nvPr/>
                </p:nvSpPr>
                <p:spPr>
                  <a:xfrm rot="16200000">
                    <a:off x="3313604" y="1943394"/>
                    <a:ext cx="1905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94" name="Chevron 393"/>
                  <p:cNvSpPr/>
                  <p:nvPr/>
                </p:nvSpPr>
                <p:spPr>
                  <a:xfrm rot="5400000">
                    <a:off x="3163387" y="1943093"/>
                    <a:ext cx="1905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95" name="Chevron 394"/>
                  <p:cNvSpPr/>
                  <p:nvPr/>
                </p:nvSpPr>
                <p:spPr>
                  <a:xfrm rot="5400000">
                    <a:off x="3463821" y="1943093"/>
                    <a:ext cx="1905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96" name="Chevron 395"/>
                  <p:cNvSpPr/>
                  <p:nvPr/>
                </p:nvSpPr>
                <p:spPr>
                  <a:xfrm rot="5400000">
                    <a:off x="3614338" y="1943093"/>
                    <a:ext cx="1905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97" name="Pentagon 396"/>
                  <p:cNvSpPr/>
                  <p:nvPr/>
                </p:nvSpPr>
                <p:spPr>
                  <a:xfrm rot="16200000">
                    <a:off x="3764555" y="1943394"/>
                    <a:ext cx="1905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98" name="Chevron 397"/>
                  <p:cNvSpPr/>
                  <p:nvPr/>
                </p:nvSpPr>
                <p:spPr>
                  <a:xfrm rot="5400000">
                    <a:off x="3914772" y="1943093"/>
                    <a:ext cx="190500" cy="76200"/>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99" name="Pentagon 398"/>
                  <p:cNvSpPr/>
                  <p:nvPr/>
                </p:nvSpPr>
                <p:spPr>
                  <a:xfrm rot="16200000">
                    <a:off x="4215506" y="1943394"/>
                    <a:ext cx="1905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00" name="Chevron 399"/>
                  <p:cNvSpPr/>
                  <p:nvPr/>
                </p:nvSpPr>
                <p:spPr>
                  <a:xfrm rot="5400000">
                    <a:off x="4065289" y="1943093"/>
                    <a:ext cx="1905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401" name="Pentagon 400"/>
                  <p:cNvSpPr/>
                  <p:nvPr/>
                </p:nvSpPr>
                <p:spPr>
                  <a:xfrm rot="16200000">
                    <a:off x="4515940" y="1943394"/>
                    <a:ext cx="1905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02" name="Chevron 401"/>
                  <p:cNvSpPr/>
                  <p:nvPr/>
                </p:nvSpPr>
                <p:spPr>
                  <a:xfrm rot="5400000">
                    <a:off x="4365723" y="1943093"/>
                    <a:ext cx="1905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403" name="Pentagon 402"/>
                  <p:cNvSpPr/>
                  <p:nvPr/>
                </p:nvSpPr>
                <p:spPr>
                  <a:xfrm rot="16200000">
                    <a:off x="4816374" y="1943394"/>
                    <a:ext cx="190500" cy="75600"/>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04" name="Chevron 403"/>
                  <p:cNvSpPr/>
                  <p:nvPr/>
                </p:nvSpPr>
                <p:spPr>
                  <a:xfrm rot="5400000">
                    <a:off x="4666157" y="1943093"/>
                    <a:ext cx="190500" cy="76200"/>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405" name="Pentagon 404"/>
                  <p:cNvSpPr/>
                  <p:nvPr/>
                </p:nvSpPr>
                <p:spPr>
                  <a:xfrm rot="16200000">
                    <a:off x="5116808" y="1943394"/>
                    <a:ext cx="1905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06" name="Chevron 405"/>
                  <p:cNvSpPr/>
                  <p:nvPr/>
                </p:nvSpPr>
                <p:spPr>
                  <a:xfrm rot="5400000">
                    <a:off x="4966591" y="1943093"/>
                    <a:ext cx="1905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407" name="Pentagon 406"/>
                  <p:cNvSpPr/>
                  <p:nvPr/>
                </p:nvSpPr>
                <p:spPr>
                  <a:xfrm rot="16200000">
                    <a:off x="5417242" y="1943394"/>
                    <a:ext cx="190500" cy="75600"/>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08" name="Chevron 407"/>
                  <p:cNvSpPr/>
                  <p:nvPr/>
                </p:nvSpPr>
                <p:spPr>
                  <a:xfrm rot="5400000">
                    <a:off x="5267025" y="1943093"/>
                    <a:ext cx="190500" cy="76200"/>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409" name="Pentagon 408"/>
                  <p:cNvSpPr/>
                  <p:nvPr/>
                </p:nvSpPr>
                <p:spPr>
                  <a:xfrm rot="16200000">
                    <a:off x="5567159" y="1943394"/>
                    <a:ext cx="1905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10" name="Pentagon 409"/>
                  <p:cNvSpPr/>
                  <p:nvPr/>
                </p:nvSpPr>
                <p:spPr>
                  <a:xfrm rot="16200000">
                    <a:off x="5867593" y="1943394"/>
                    <a:ext cx="190500" cy="75600"/>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11" name="Chevron 410"/>
                  <p:cNvSpPr/>
                  <p:nvPr/>
                </p:nvSpPr>
                <p:spPr>
                  <a:xfrm rot="5400000">
                    <a:off x="5717376" y="1943093"/>
                    <a:ext cx="190500" cy="76200"/>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412" name="Pentagon 411"/>
                  <p:cNvSpPr/>
                  <p:nvPr/>
                </p:nvSpPr>
                <p:spPr>
                  <a:xfrm rot="16200000">
                    <a:off x="6168027" y="1943394"/>
                    <a:ext cx="190500" cy="75600"/>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13" name="Chevron 412"/>
                  <p:cNvSpPr/>
                  <p:nvPr/>
                </p:nvSpPr>
                <p:spPr>
                  <a:xfrm rot="5400000">
                    <a:off x="6017810" y="1943093"/>
                    <a:ext cx="1905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414" name="Chevron 413"/>
                  <p:cNvSpPr/>
                  <p:nvPr/>
                </p:nvSpPr>
                <p:spPr>
                  <a:xfrm rot="5400000">
                    <a:off x="6318250" y="1943093"/>
                    <a:ext cx="190500" cy="76200"/>
                  </a:xfrm>
                  <a:prstGeom prst="chevron">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cxnSp>
                <p:nvCxnSpPr>
                  <p:cNvPr id="415" name="Straight Connector 414"/>
                  <p:cNvCxnSpPr/>
                  <p:nvPr/>
                </p:nvCxnSpPr>
                <p:spPr>
                  <a:xfrm>
                    <a:off x="1548074" y="2072749"/>
                    <a:ext cx="490855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16" name="TextBox 415"/>
                  <p:cNvSpPr txBox="1"/>
                  <p:nvPr/>
                </p:nvSpPr>
                <p:spPr>
                  <a:xfrm>
                    <a:off x="1718948"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17" name="TextBox 416"/>
                  <p:cNvSpPr txBox="1"/>
                  <p:nvPr/>
                </p:nvSpPr>
                <p:spPr>
                  <a:xfrm>
                    <a:off x="2319440"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18" name="TextBox 417"/>
                  <p:cNvSpPr txBox="1"/>
                  <p:nvPr/>
                </p:nvSpPr>
                <p:spPr>
                  <a:xfrm>
                    <a:off x="2770186"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19" name="TextBox 418"/>
                  <p:cNvSpPr txBox="1"/>
                  <p:nvPr/>
                </p:nvSpPr>
                <p:spPr>
                  <a:xfrm>
                    <a:off x="3378026"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20" name="TextBox 419"/>
                  <p:cNvSpPr txBox="1"/>
                  <p:nvPr/>
                </p:nvSpPr>
                <p:spPr>
                  <a:xfrm>
                    <a:off x="3825858"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21" name="TextBox 420"/>
                  <p:cNvSpPr txBox="1"/>
                  <p:nvPr/>
                </p:nvSpPr>
                <p:spPr>
                  <a:xfrm>
                    <a:off x="4276152"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22" name="TextBox 421"/>
                  <p:cNvSpPr txBox="1"/>
                  <p:nvPr/>
                </p:nvSpPr>
                <p:spPr>
                  <a:xfrm>
                    <a:off x="4578459"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23" name="TextBox 422"/>
                  <p:cNvSpPr txBox="1"/>
                  <p:nvPr/>
                </p:nvSpPr>
                <p:spPr>
                  <a:xfrm>
                    <a:off x="5178396"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24" name="TextBox 423"/>
                  <p:cNvSpPr txBox="1"/>
                  <p:nvPr/>
                </p:nvSpPr>
                <p:spPr>
                  <a:xfrm>
                    <a:off x="6229615"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25" name="TextBox 424"/>
                  <p:cNvSpPr txBox="1"/>
                  <p:nvPr/>
                </p:nvSpPr>
                <p:spPr>
                  <a:xfrm>
                    <a:off x="5625958"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A</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26" name="TextBox 425"/>
                  <p:cNvSpPr txBox="1"/>
                  <p:nvPr/>
                </p:nvSpPr>
                <p:spPr>
                  <a:xfrm>
                    <a:off x="1572085" y="1920980"/>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27" name="TextBox 426"/>
                  <p:cNvSpPr txBox="1"/>
                  <p:nvPr/>
                </p:nvSpPr>
                <p:spPr>
                  <a:xfrm>
                    <a:off x="2176512" y="1920980"/>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28" name="TextBox 427"/>
                  <p:cNvSpPr txBox="1"/>
                  <p:nvPr/>
                </p:nvSpPr>
                <p:spPr>
                  <a:xfrm>
                    <a:off x="3227256" y="1920980"/>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29" name="TextBox 428"/>
                  <p:cNvSpPr txBox="1"/>
                  <p:nvPr/>
                </p:nvSpPr>
                <p:spPr>
                  <a:xfrm>
                    <a:off x="3529056" y="1920980"/>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30" name="TextBox 429"/>
                  <p:cNvSpPr txBox="1"/>
                  <p:nvPr/>
                </p:nvSpPr>
                <p:spPr>
                  <a:xfrm>
                    <a:off x="3677887" y="1920980"/>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31" name="TextBox 430"/>
                  <p:cNvSpPr txBox="1"/>
                  <p:nvPr/>
                </p:nvSpPr>
                <p:spPr>
                  <a:xfrm>
                    <a:off x="4129039" y="1920980"/>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32" name="TextBox 431"/>
                  <p:cNvSpPr txBox="1"/>
                  <p:nvPr/>
                </p:nvSpPr>
                <p:spPr>
                  <a:xfrm>
                    <a:off x="4426650" y="1920980"/>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33" name="TextBox 432"/>
                  <p:cNvSpPr txBox="1"/>
                  <p:nvPr/>
                </p:nvSpPr>
                <p:spPr>
                  <a:xfrm>
                    <a:off x="5030777" y="1920980"/>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34" name="TextBox 433"/>
                  <p:cNvSpPr txBox="1"/>
                  <p:nvPr/>
                </p:nvSpPr>
                <p:spPr>
                  <a:xfrm>
                    <a:off x="6086368" y="1920980"/>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35" name="TextBox 434"/>
                  <p:cNvSpPr txBox="1"/>
                  <p:nvPr/>
                </p:nvSpPr>
                <p:spPr>
                  <a:xfrm>
                    <a:off x="6384203" y="1920980"/>
                    <a:ext cx="7303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T</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36" name="TextBox 435"/>
                  <p:cNvSpPr txBox="1"/>
                  <p:nvPr/>
                </p:nvSpPr>
                <p:spPr>
                  <a:xfrm>
                    <a:off x="1872584"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C</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37" name="TextBox 436"/>
                  <p:cNvSpPr txBox="1"/>
                  <p:nvPr/>
                </p:nvSpPr>
                <p:spPr>
                  <a:xfrm>
                    <a:off x="2473452"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C</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38" name="TextBox 437"/>
                  <p:cNvSpPr txBox="1"/>
                  <p:nvPr/>
                </p:nvSpPr>
                <p:spPr>
                  <a:xfrm>
                    <a:off x="2927132"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C</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39" name="TextBox 438"/>
                  <p:cNvSpPr txBox="1"/>
                  <p:nvPr/>
                </p:nvSpPr>
                <p:spPr>
                  <a:xfrm>
                    <a:off x="3976060"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C</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40" name="TextBox 439"/>
                  <p:cNvSpPr txBox="1"/>
                  <p:nvPr/>
                </p:nvSpPr>
                <p:spPr>
                  <a:xfrm>
                    <a:off x="4728284"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C</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41" name="TextBox 440"/>
                  <p:cNvSpPr txBox="1"/>
                  <p:nvPr/>
                </p:nvSpPr>
                <p:spPr>
                  <a:xfrm>
                    <a:off x="5329544"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C</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42" name="TextBox 441"/>
                  <p:cNvSpPr txBox="1"/>
                  <p:nvPr/>
                </p:nvSpPr>
                <p:spPr>
                  <a:xfrm>
                    <a:off x="5779895" y="1920980"/>
                    <a:ext cx="78953"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C</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43" name="TextBox 442"/>
                  <p:cNvSpPr txBox="1"/>
                  <p:nvPr/>
                </p:nvSpPr>
                <p:spPr>
                  <a:xfrm>
                    <a:off x="2019532" y="1920980"/>
                    <a:ext cx="86848"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G</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44" name="TextBox 443"/>
                  <p:cNvSpPr txBox="1"/>
                  <p:nvPr/>
                </p:nvSpPr>
                <p:spPr>
                  <a:xfrm>
                    <a:off x="2620136" y="1920980"/>
                    <a:ext cx="86848"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G</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45" name="TextBox 444"/>
                  <p:cNvSpPr txBox="1"/>
                  <p:nvPr/>
                </p:nvSpPr>
                <p:spPr>
                  <a:xfrm>
                    <a:off x="3068346" y="1920980"/>
                    <a:ext cx="86848"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G</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46" name="TextBox 445"/>
                  <p:cNvSpPr txBox="1"/>
                  <p:nvPr/>
                </p:nvSpPr>
                <p:spPr>
                  <a:xfrm>
                    <a:off x="4875501" y="1920980"/>
                    <a:ext cx="86848"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G</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47" name="TextBox 446"/>
                  <p:cNvSpPr txBox="1"/>
                  <p:nvPr/>
                </p:nvSpPr>
                <p:spPr>
                  <a:xfrm>
                    <a:off x="5473786" y="1920980"/>
                    <a:ext cx="86848"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G</a:t>
                    </a:r>
                    <a:endParaRPr lang="en-US" sz="700" b="1" dirty="0">
                      <a:solidFill>
                        <a:schemeClr val="bg1"/>
                      </a:solidFill>
                      <a:latin typeface="Times New Roman" panose="02020603050405020304" pitchFamily="18" charset="0"/>
                      <a:cs typeface="Times New Roman" panose="02020603050405020304" pitchFamily="18" charset="0"/>
                    </a:endParaRPr>
                  </a:p>
                </p:txBody>
              </p:sp>
              <p:sp>
                <p:nvSpPr>
                  <p:cNvPr id="448" name="TextBox 447"/>
                  <p:cNvSpPr txBox="1"/>
                  <p:nvPr/>
                </p:nvSpPr>
                <p:spPr>
                  <a:xfrm>
                    <a:off x="5930016" y="1920980"/>
                    <a:ext cx="86848" cy="129759"/>
                  </a:xfrm>
                  <a:prstGeom prst="rect">
                    <a:avLst/>
                  </a:prstGeom>
                  <a:noFill/>
                </p:spPr>
                <p:txBody>
                  <a:bodyPr wrap="none" lIns="0" tIns="0" rIns="0" bIns="0" rtlCol="0">
                    <a:spAutoFit/>
                  </a:bodyPr>
                  <a:lstStyle/>
                  <a:p>
                    <a:r>
                      <a:rPr lang="en-US" sz="700" b="1" dirty="0" smtClean="0">
                        <a:solidFill>
                          <a:schemeClr val="bg1"/>
                        </a:solidFill>
                        <a:latin typeface="Times New Roman" panose="02020603050405020304" pitchFamily="18" charset="0"/>
                        <a:cs typeface="Times New Roman" panose="02020603050405020304" pitchFamily="18" charset="0"/>
                      </a:rPr>
                      <a:t>G</a:t>
                    </a:r>
                    <a:endParaRPr lang="en-US" sz="700" b="1" dirty="0">
                      <a:solidFill>
                        <a:schemeClr val="bg1"/>
                      </a:solidFill>
                      <a:latin typeface="Times New Roman" panose="02020603050405020304" pitchFamily="18" charset="0"/>
                      <a:cs typeface="Times New Roman" panose="02020603050405020304" pitchFamily="18" charset="0"/>
                    </a:endParaRPr>
                  </a:p>
                </p:txBody>
              </p:sp>
            </p:grpSp>
            <p:sp>
              <p:nvSpPr>
                <p:cNvPr id="380" name="TextBox 379"/>
                <p:cNvSpPr txBox="1"/>
                <p:nvPr/>
              </p:nvSpPr>
              <p:spPr>
                <a:xfrm>
                  <a:off x="2208573" y="1914098"/>
                  <a:ext cx="179536" cy="184666"/>
                </a:xfrm>
                <a:prstGeom prst="rect">
                  <a:avLst/>
                </a:prstGeom>
                <a:noFill/>
              </p:spPr>
              <p:txBody>
                <a:bodyPr wrap="none" lIns="0" tIns="0" rIns="0" bIns="0" rtlCol="0">
                  <a:spAutoFit/>
                </a:bodyPr>
                <a:lstStyle/>
                <a:p>
                  <a:r>
                    <a:rPr lang="en-US" sz="1200" dirty="0" smtClean="0">
                      <a:latin typeface="Times New Roman" panose="02020603050405020304" pitchFamily="18" charset="0"/>
                      <a:cs typeface="Times New Roman" panose="02020603050405020304" pitchFamily="18" charset="0"/>
                    </a:rPr>
                    <a:t>3’-</a:t>
                  </a:r>
                  <a:endParaRPr lang="en-US" sz="1200" dirty="0">
                    <a:latin typeface="Times New Roman" panose="02020603050405020304" pitchFamily="18" charset="0"/>
                    <a:cs typeface="Times New Roman" panose="02020603050405020304" pitchFamily="18" charset="0"/>
                  </a:endParaRPr>
                </a:p>
              </p:txBody>
            </p:sp>
            <p:sp>
              <p:nvSpPr>
                <p:cNvPr id="381" name="TextBox 380"/>
                <p:cNvSpPr txBox="1"/>
                <p:nvPr/>
              </p:nvSpPr>
              <p:spPr>
                <a:xfrm>
                  <a:off x="6379605" y="1929731"/>
                  <a:ext cx="291014" cy="184666"/>
                </a:xfrm>
                <a:prstGeom prst="rect">
                  <a:avLst/>
                </a:prstGeom>
                <a:noFill/>
              </p:spPr>
              <p:txBody>
                <a:bodyPr wrap="square" lIns="0" tIns="0" rIns="0" bIns="0" rtlCol="0">
                  <a:spAutoFit/>
                </a:bodyPr>
                <a:lstStyle/>
                <a:p>
                  <a:r>
                    <a:rPr lang="en-US" sz="1200" dirty="0" smtClean="0">
                      <a:latin typeface="Times New Roman" panose="02020603050405020304" pitchFamily="18" charset="0"/>
                      <a:cs typeface="Times New Roman" panose="02020603050405020304" pitchFamily="18" charset="0"/>
                    </a:rPr>
                    <a:t>-5’</a:t>
                  </a:r>
                  <a:endParaRPr lang="en-US" sz="1200" dirty="0">
                    <a:latin typeface="Times New Roman" panose="02020603050405020304" pitchFamily="18" charset="0"/>
                    <a:cs typeface="Times New Roman" panose="02020603050405020304" pitchFamily="18" charset="0"/>
                  </a:endParaRPr>
                </a:p>
              </p:txBody>
            </p:sp>
          </p:grpSp>
        </p:grpSp>
        <p:sp>
          <p:nvSpPr>
            <p:cNvPr id="510" name="TextBox 509"/>
            <p:cNvSpPr txBox="1"/>
            <p:nvPr/>
          </p:nvSpPr>
          <p:spPr>
            <a:xfrm>
              <a:off x="359062" y="5415085"/>
              <a:ext cx="557845" cy="307777"/>
            </a:xfrm>
            <a:prstGeom prst="rect">
              <a:avLst/>
            </a:prstGeom>
            <a:noFill/>
          </p:spPr>
          <p:txBody>
            <a:bodyPr wrap="none" lIns="0" tIns="0" rIns="0" bIns="0" rtlCol="0">
              <a:spAutoFit/>
            </a:bodyPr>
            <a:lstStyle/>
            <a:p>
              <a:r>
                <a:rPr lang="en-US" sz="2000" b="1" dirty="0" smtClean="0">
                  <a:latin typeface="Times New Roman" panose="02020603050405020304" pitchFamily="18" charset="0"/>
                  <a:cs typeface="Times New Roman" panose="02020603050405020304" pitchFamily="18" charset="0"/>
                </a:rPr>
                <a:t>DNA</a:t>
              </a:r>
              <a:endParaRPr lang="en-US" sz="2000" b="1" dirty="0">
                <a:latin typeface="Times New Roman" panose="02020603050405020304" pitchFamily="18" charset="0"/>
                <a:cs typeface="Times New Roman" panose="02020603050405020304" pitchFamily="18" charset="0"/>
              </a:endParaRPr>
            </a:p>
          </p:txBody>
        </p:sp>
      </p:grpSp>
      <p:sp>
        <p:nvSpPr>
          <p:cNvPr id="511" name="TextBox 510"/>
          <p:cNvSpPr txBox="1"/>
          <p:nvPr/>
        </p:nvSpPr>
        <p:spPr>
          <a:xfrm>
            <a:off x="359061" y="3773555"/>
            <a:ext cx="557845" cy="307777"/>
          </a:xfrm>
          <a:prstGeom prst="rect">
            <a:avLst/>
          </a:prstGeom>
          <a:noFill/>
        </p:spPr>
        <p:txBody>
          <a:bodyPr wrap="none" lIns="0" tIns="0" rIns="0" bIns="0" rtlCol="0">
            <a:spAutoFit/>
          </a:bodyPr>
          <a:lstStyle/>
          <a:p>
            <a:r>
              <a:rPr lang="en-US" sz="2000" b="1" dirty="0" smtClean="0">
                <a:latin typeface="Times New Roman" panose="02020603050405020304" pitchFamily="18" charset="0"/>
                <a:cs typeface="Times New Roman" panose="02020603050405020304" pitchFamily="18" charset="0"/>
              </a:rPr>
              <a:t>RNA</a:t>
            </a:r>
            <a:endParaRPr lang="en-US" sz="2000" b="1" dirty="0">
              <a:latin typeface="Times New Roman" panose="02020603050405020304" pitchFamily="18" charset="0"/>
              <a:cs typeface="Times New Roman" panose="02020603050405020304" pitchFamily="18" charset="0"/>
            </a:endParaRPr>
          </a:p>
        </p:txBody>
      </p:sp>
      <p:sp>
        <p:nvSpPr>
          <p:cNvPr id="513" name="Up Arrow 512"/>
          <p:cNvSpPr/>
          <p:nvPr/>
        </p:nvSpPr>
        <p:spPr>
          <a:xfrm>
            <a:off x="4730449" y="4643562"/>
            <a:ext cx="463684" cy="6092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Up Arrow 513"/>
          <p:cNvSpPr/>
          <p:nvPr/>
        </p:nvSpPr>
        <p:spPr>
          <a:xfrm>
            <a:off x="4818894" y="2919454"/>
            <a:ext cx="463684" cy="6092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itle 515"/>
          <p:cNvSpPr>
            <a:spLocks noGrp="1"/>
          </p:cNvSpPr>
          <p:nvPr>
            <p:ph type="title"/>
          </p:nvPr>
        </p:nvSpPr>
        <p:spPr>
          <a:xfrm>
            <a:off x="481038" y="4270"/>
            <a:ext cx="8229600" cy="899417"/>
          </a:xfrm>
        </p:spPr>
        <p:txBody>
          <a:bodyPr>
            <a:normAutofit fontScale="90000"/>
          </a:bodyPr>
          <a:lstStyle/>
          <a:p>
            <a:pPr algn="ctr"/>
            <a:r>
              <a:rPr lang="en-US" sz="3600" dirty="0" smtClean="0">
                <a:latin typeface="Times New Roman" panose="02020603050405020304" pitchFamily="18" charset="0"/>
                <a:cs typeface="Times New Roman" panose="02020603050405020304" pitchFamily="18" charset="0"/>
              </a:rPr>
              <a:t>How is </a:t>
            </a:r>
            <a:r>
              <a:rPr lang="en-US" sz="3600" dirty="0" err="1" smtClean="0">
                <a:latin typeface="Times New Roman" panose="02020603050405020304" pitchFamily="18" charset="0"/>
                <a:cs typeface="Times New Roman" panose="02020603050405020304" pitchFamily="18" charset="0"/>
              </a:rPr>
              <a:t>RNAi</a:t>
            </a:r>
            <a:r>
              <a:rPr lang="en-US" sz="3600" dirty="0" smtClean="0">
                <a:latin typeface="Times New Roman" panose="02020603050405020304" pitchFamily="18" charset="0"/>
                <a:cs typeface="Times New Roman" panose="02020603050405020304" pitchFamily="18" charset="0"/>
              </a:rPr>
              <a:t> working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(non GMO)</a:t>
            </a:r>
            <a:endParaRPr lang="en-US" sz="3600" dirty="0">
              <a:latin typeface="Times New Roman" panose="02020603050405020304" pitchFamily="18" charset="0"/>
              <a:cs typeface="Times New Roman" panose="02020603050405020304" pitchFamily="18" charset="0"/>
            </a:endParaRPr>
          </a:p>
        </p:txBody>
      </p:sp>
      <p:sp>
        <p:nvSpPr>
          <p:cNvPr id="520" name="TextBox 519"/>
          <p:cNvSpPr txBox="1"/>
          <p:nvPr/>
        </p:nvSpPr>
        <p:spPr>
          <a:xfrm>
            <a:off x="48077" y="4084635"/>
            <a:ext cx="1907944" cy="615553"/>
          </a:xfrm>
          <a:prstGeom prst="rect">
            <a:avLst/>
          </a:prstGeom>
          <a:noFill/>
        </p:spPr>
        <p:txBody>
          <a:bodyPr wrap="square" lIns="0" tIns="0" rIns="0" bIns="0" rtlCol="0">
            <a:spAutoFit/>
          </a:bodyPr>
          <a:lstStyle/>
          <a:p>
            <a:pPr algn="ctr"/>
            <a:r>
              <a:rPr lang="en-US" sz="2000" b="1" dirty="0" smtClean="0">
                <a:latin typeface="Times New Roman" panose="02020603050405020304" pitchFamily="18" charset="0"/>
                <a:cs typeface="Times New Roman" panose="02020603050405020304" pitchFamily="18" charset="0"/>
              </a:rPr>
              <a:t>Temporal </a:t>
            </a:r>
            <a:r>
              <a:rPr lang="en-US" sz="2000" b="1" dirty="0" err="1" smtClean="0">
                <a:latin typeface="Times New Roman" panose="02020603050405020304" pitchFamily="18" charset="0"/>
                <a:cs typeface="Times New Roman" panose="02020603050405020304" pitchFamily="18" charset="0"/>
              </a:rPr>
              <a:t>dsRNA</a:t>
            </a:r>
            <a:r>
              <a:rPr lang="en-US" sz="2000" b="1" dirty="0" smtClean="0">
                <a:latin typeface="Times New Roman" panose="02020603050405020304" pitchFamily="18" charset="0"/>
                <a:cs typeface="Times New Roman" panose="02020603050405020304" pitchFamily="18" charset="0"/>
              </a:rPr>
              <a:t> effect</a:t>
            </a:r>
            <a:endParaRPr lang="en-US" sz="2000" b="1"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1191051"/>
            <a:ext cx="6712275" cy="1458253"/>
            <a:chOff x="53110" y="2229554"/>
            <a:chExt cx="6712275" cy="1458253"/>
          </a:xfrm>
        </p:grpSpPr>
        <p:pic>
          <p:nvPicPr>
            <p:cNvPr id="449" name="Picture 448" descr="C:\Users\TV\Downloads\Mr-IAG_3d_final.png"/>
            <p:cNvPicPr>
              <a:picLocks noChangeAspect="1" noChangeArrowheads="1"/>
            </p:cNvPicPr>
            <p:nvPr/>
          </p:nvPicPr>
          <p:blipFill>
            <a:blip r:embed="rId3" cstate="print">
              <a:extLst>
                <a:ext uri="{28A0092B-C50C-407E-A947-70E740481C1C}">
                  <a14:useLocalDpi xmlns:a14="http://schemas.microsoft.com/office/drawing/2010/main" xmlns=""/>
                </a:ext>
              </a:extLst>
            </a:blip>
            <a:srcRect l="14843" t="7769" r="21875" b="10079"/>
            <a:stretch>
              <a:fillRect/>
            </a:stretch>
          </p:blipFill>
          <p:spPr bwMode="auto">
            <a:xfrm>
              <a:off x="2981772" y="2760313"/>
              <a:ext cx="1261633" cy="839501"/>
            </a:xfrm>
            <a:prstGeom prst="rect">
              <a:avLst/>
            </a:prstGeom>
            <a:noFill/>
          </p:spPr>
        </p:pic>
        <p:sp>
          <p:nvSpPr>
            <p:cNvPr id="450" name="TextBox 449"/>
            <p:cNvSpPr txBox="1"/>
            <p:nvPr/>
          </p:nvSpPr>
          <p:spPr>
            <a:xfrm>
              <a:off x="53110" y="2633373"/>
              <a:ext cx="2266838" cy="923330"/>
            </a:xfrm>
            <a:prstGeom prst="rect">
              <a:avLst/>
            </a:prstGeom>
            <a:noFill/>
          </p:spPr>
          <p:txBody>
            <a:bodyPr wrap="none" lIns="0" tIns="0" rIns="0" bIns="0" rtlCol="0">
              <a:spAutoFit/>
            </a:bodyPr>
            <a:lstStyle/>
            <a:p>
              <a:pPr algn="ctr"/>
              <a:r>
                <a:rPr lang="en-US" sz="2000" b="1" dirty="0" err="1" smtClean="0">
                  <a:latin typeface="Times New Roman" panose="02020603050405020304" pitchFamily="18" charset="0"/>
                  <a:cs typeface="Times New Roman" panose="02020603050405020304" pitchFamily="18" charset="0"/>
                </a:rPr>
                <a:t>Mr</a:t>
              </a:r>
              <a:r>
                <a:rPr lang="en-US" sz="2000" b="1" dirty="0" smtClean="0">
                  <a:latin typeface="Times New Roman" panose="02020603050405020304" pitchFamily="18" charset="0"/>
                  <a:cs typeface="Times New Roman" panose="02020603050405020304" pitchFamily="18" charset="0"/>
                </a:rPr>
                <a:t>-IAG</a:t>
              </a:r>
            </a:p>
            <a:p>
              <a:pPr algn="ctr"/>
              <a:r>
                <a:rPr lang="en-US" sz="2000" b="1" dirty="0" smtClean="0">
                  <a:latin typeface="Times New Roman" panose="02020603050405020304" pitchFamily="18" charset="0"/>
                  <a:cs typeface="Times New Roman" panose="02020603050405020304" pitchFamily="18" charset="0"/>
                </a:rPr>
                <a:t>Insulin-like </a:t>
              </a:r>
            </a:p>
            <a:p>
              <a:pPr algn="ctr"/>
              <a:r>
                <a:rPr lang="en-US" sz="2000" b="1" dirty="0" smtClean="0">
                  <a:latin typeface="Times New Roman" panose="02020603050405020304" pitchFamily="18" charset="0"/>
                  <a:cs typeface="Times New Roman" panose="02020603050405020304" pitchFamily="18" charset="0"/>
                </a:rPr>
                <a:t>androgenic hormone</a:t>
              </a:r>
              <a:endParaRPr lang="en-US" sz="2000" b="1" dirty="0">
                <a:latin typeface="Times New Roman" panose="02020603050405020304" pitchFamily="18" charset="0"/>
                <a:cs typeface="Times New Roman" panose="02020603050405020304" pitchFamily="18" charset="0"/>
              </a:endParaRPr>
            </a:p>
          </p:txBody>
        </p:sp>
        <p:pic>
          <p:nvPicPr>
            <p:cNvPr id="451" name="Picture 450" descr="C:\Users\TV\Downloads\Mr-IAG_3d_final.png"/>
            <p:cNvPicPr>
              <a:picLocks noChangeAspect="1" noChangeArrowheads="1"/>
            </p:cNvPicPr>
            <p:nvPr/>
          </p:nvPicPr>
          <p:blipFill>
            <a:blip r:embed="rId3" cstate="print">
              <a:extLst>
                <a:ext uri="{28A0092B-C50C-407E-A947-70E740481C1C}">
                  <a14:useLocalDpi xmlns:a14="http://schemas.microsoft.com/office/drawing/2010/main" xmlns=""/>
                </a:ext>
              </a:extLst>
            </a:blip>
            <a:srcRect l="14843" t="7769" r="21875" b="10079"/>
            <a:stretch>
              <a:fillRect/>
            </a:stretch>
          </p:blipFill>
          <p:spPr bwMode="auto">
            <a:xfrm>
              <a:off x="3858178" y="2229554"/>
              <a:ext cx="1261633" cy="839501"/>
            </a:xfrm>
            <a:prstGeom prst="rect">
              <a:avLst/>
            </a:prstGeom>
            <a:noFill/>
          </p:spPr>
        </p:pic>
        <p:pic>
          <p:nvPicPr>
            <p:cNvPr id="519" name="Picture 518" descr="C:\Users\TV\Downloads\Mr-IAG_3d_final.png"/>
            <p:cNvPicPr>
              <a:picLocks noChangeAspect="1" noChangeArrowheads="1"/>
            </p:cNvPicPr>
            <p:nvPr/>
          </p:nvPicPr>
          <p:blipFill>
            <a:blip r:embed="rId3" cstate="print">
              <a:extLst>
                <a:ext uri="{28A0092B-C50C-407E-A947-70E740481C1C}">
                  <a14:useLocalDpi xmlns:a14="http://schemas.microsoft.com/office/drawing/2010/main" xmlns=""/>
                </a:ext>
              </a:extLst>
            </a:blip>
            <a:srcRect l="14843" t="7769" r="21875" b="10079"/>
            <a:stretch>
              <a:fillRect/>
            </a:stretch>
          </p:blipFill>
          <p:spPr bwMode="auto">
            <a:xfrm>
              <a:off x="4615480" y="2848306"/>
              <a:ext cx="1261633" cy="839501"/>
            </a:xfrm>
            <a:prstGeom prst="rect">
              <a:avLst/>
            </a:prstGeom>
            <a:noFill/>
          </p:spPr>
        </p:pic>
        <p:pic>
          <p:nvPicPr>
            <p:cNvPr id="521" name="Picture 520" descr="C:\Users\TV\Downloads\Mr-IAG_3d_final.png"/>
            <p:cNvPicPr>
              <a:picLocks noChangeAspect="1" noChangeArrowheads="1"/>
            </p:cNvPicPr>
            <p:nvPr/>
          </p:nvPicPr>
          <p:blipFill>
            <a:blip r:embed="rId3" cstate="print">
              <a:extLst>
                <a:ext uri="{28A0092B-C50C-407E-A947-70E740481C1C}">
                  <a14:useLocalDpi xmlns:a14="http://schemas.microsoft.com/office/drawing/2010/main" xmlns=""/>
                </a:ext>
              </a:extLst>
            </a:blip>
            <a:srcRect l="14843" t="7769" r="21875" b="10079"/>
            <a:stretch>
              <a:fillRect/>
            </a:stretch>
          </p:blipFill>
          <p:spPr bwMode="auto">
            <a:xfrm>
              <a:off x="5503752" y="2266040"/>
              <a:ext cx="1261633" cy="839501"/>
            </a:xfrm>
            <a:prstGeom prst="rect">
              <a:avLst/>
            </a:prstGeom>
            <a:noFill/>
          </p:spPr>
        </p:pic>
      </p:grpSp>
      <p:grpSp>
        <p:nvGrpSpPr>
          <p:cNvPr id="554" name="Group 553"/>
          <p:cNvGrpSpPr/>
          <p:nvPr/>
        </p:nvGrpSpPr>
        <p:grpSpPr>
          <a:xfrm>
            <a:off x="2992006" y="3986732"/>
            <a:ext cx="1022683" cy="346107"/>
            <a:chOff x="2442264" y="3995068"/>
            <a:chExt cx="1022683" cy="346107"/>
          </a:xfrm>
        </p:grpSpPr>
        <p:grpSp>
          <p:nvGrpSpPr>
            <p:cNvPr id="555" name="Group 554"/>
            <p:cNvGrpSpPr/>
            <p:nvPr/>
          </p:nvGrpSpPr>
          <p:grpSpPr>
            <a:xfrm>
              <a:off x="2703714" y="4168122"/>
              <a:ext cx="107722" cy="173053"/>
              <a:chOff x="2581345" y="4234998"/>
              <a:chExt cx="107722" cy="173053"/>
            </a:xfrm>
          </p:grpSpPr>
          <p:sp>
            <p:nvSpPr>
              <p:cNvPr id="597" name="Pentagon 596"/>
              <p:cNvSpPr/>
              <p:nvPr/>
            </p:nvSpPr>
            <p:spPr>
              <a:xfrm rot="16200000">
                <a:off x="2535183"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598" name="TextBox 597"/>
              <p:cNvSpPr txBox="1"/>
              <p:nvPr/>
            </p:nvSpPr>
            <p:spPr>
              <a:xfrm rot="5400000">
                <a:off x="2603146"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556" name="Group 555"/>
            <p:cNvGrpSpPr/>
            <p:nvPr/>
          </p:nvGrpSpPr>
          <p:grpSpPr>
            <a:xfrm>
              <a:off x="3233930" y="4168122"/>
              <a:ext cx="107722" cy="173053"/>
              <a:chOff x="3002444" y="4234998"/>
              <a:chExt cx="107722" cy="173053"/>
            </a:xfrm>
          </p:grpSpPr>
          <p:sp>
            <p:nvSpPr>
              <p:cNvPr id="595" name="Pentagon 594"/>
              <p:cNvSpPr/>
              <p:nvPr/>
            </p:nvSpPr>
            <p:spPr>
              <a:xfrm rot="16200000">
                <a:off x="2961940"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596" name="TextBox 595"/>
              <p:cNvSpPr txBox="1"/>
              <p:nvPr/>
            </p:nvSpPr>
            <p:spPr>
              <a:xfrm rot="5400000">
                <a:off x="3024245"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557" name="Group 556"/>
            <p:cNvGrpSpPr/>
            <p:nvPr/>
          </p:nvGrpSpPr>
          <p:grpSpPr>
            <a:xfrm>
              <a:off x="3103205" y="4168122"/>
              <a:ext cx="107722" cy="173053"/>
              <a:chOff x="2883222" y="4234998"/>
              <a:chExt cx="107722" cy="173053"/>
            </a:xfrm>
          </p:grpSpPr>
          <p:sp>
            <p:nvSpPr>
              <p:cNvPr id="593" name="Chevron 592"/>
              <p:cNvSpPr/>
              <p:nvPr/>
            </p:nvSpPr>
            <p:spPr>
              <a:xfrm rot="5400000">
                <a:off x="2834102"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594" name="TextBox 593"/>
              <p:cNvSpPr txBox="1"/>
              <p:nvPr/>
            </p:nvSpPr>
            <p:spPr>
              <a:xfrm rot="5400000">
                <a:off x="2905023"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558" name="Group 557"/>
            <p:cNvGrpSpPr/>
            <p:nvPr/>
          </p:nvGrpSpPr>
          <p:grpSpPr>
            <a:xfrm>
              <a:off x="2950532" y="4168122"/>
              <a:ext cx="107722" cy="173053"/>
              <a:chOff x="2761893" y="4234998"/>
              <a:chExt cx="107722" cy="173053"/>
            </a:xfrm>
          </p:grpSpPr>
          <p:sp>
            <p:nvSpPr>
              <p:cNvPr id="591" name="Pentagon 590"/>
              <p:cNvSpPr/>
              <p:nvPr/>
            </p:nvSpPr>
            <p:spPr>
              <a:xfrm rot="16200000">
                <a:off x="2732917" y="4292027"/>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592" name="TextBox 591"/>
              <p:cNvSpPr txBox="1"/>
              <p:nvPr/>
            </p:nvSpPr>
            <p:spPr>
              <a:xfrm rot="5400000">
                <a:off x="2783694"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559" name="Group 558"/>
            <p:cNvGrpSpPr/>
            <p:nvPr/>
          </p:nvGrpSpPr>
          <p:grpSpPr>
            <a:xfrm>
              <a:off x="2841755" y="4168122"/>
              <a:ext cx="107722" cy="173053"/>
              <a:chOff x="2658366" y="4234998"/>
              <a:chExt cx="107722" cy="173053"/>
            </a:xfrm>
          </p:grpSpPr>
          <p:sp>
            <p:nvSpPr>
              <p:cNvPr id="589" name="Chevron 588"/>
              <p:cNvSpPr/>
              <p:nvPr/>
            </p:nvSpPr>
            <p:spPr>
              <a:xfrm rot="5400000">
                <a:off x="2617069" y="4291793"/>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590" name="TextBox 589"/>
              <p:cNvSpPr txBox="1"/>
              <p:nvPr/>
            </p:nvSpPr>
            <p:spPr>
              <a:xfrm rot="5400000">
                <a:off x="2680167"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560" name="Group 559"/>
            <p:cNvGrpSpPr/>
            <p:nvPr/>
          </p:nvGrpSpPr>
          <p:grpSpPr>
            <a:xfrm>
              <a:off x="2572989" y="4168122"/>
              <a:ext cx="107722" cy="173053"/>
              <a:chOff x="2443898" y="4234998"/>
              <a:chExt cx="107722" cy="173053"/>
            </a:xfrm>
          </p:grpSpPr>
          <p:sp>
            <p:nvSpPr>
              <p:cNvPr id="587" name="Pentagon 586"/>
              <p:cNvSpPr/>
              <p:nvPr/>
            </p:nvSpPr>
            <p:spPr>
              <a:xfrm rot="16200000">
                <a:off x="2408247"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588" name="TextBox 587"/>
              <p:cNvSpPr txBox="1"/>
              <p:nvPr/>
            </p:nvSpPr>
            <p:spPr>
              <a:xfrm rot="5400000">
                <a:off x="2465699"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561" name="Group 560"/>
            <p:cNvGrpSpPr/>
            <p:nvPr/>
          </p:nvGrpSpPr>
          <p:grpSpPr>
            <a:xfrm>
              <a:off x="2442264" y="4168122"/>
              <a:ext cx="107722" cy="173053"/>
              <a:chOff x="2301730" y="4234998"/>
              <a:chExt cx="107722" cy="173053"/>
            </a:xfrm>
          </p:grpSpPr>
          <p:sp>
            <p:nvSpPr>
              <p:cNvPr id="585" name="Chevron 584"/>
              <p:cNvSpPr/>
              <p:nvPr/>
            </p:nvSpPr>
            <p:spPr>
              <a:xfrm rot="5400000">
                <a:off x="2266726"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586" name="TextBox 585"/>
              <p:cNvSpPr txBox="1"/>
              <p:nvPr/>
            </p:nvSpPr>
            <p:spPr>
              <a:xfrm rot="5400000">
                <a:off x="2323531"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562" name="Group 561"/>
            <p:cNvGrpSpPr/>
            <p:nvPr/>
          </p:nvGrpSpPr>
          <p:grpSpPr>
            <a:xfrm>
              <a:off x="3095643" y="3995068"/>
              <a:ext cx="107722" cy="173053"/>
              <a:chOff x="2880977" y="3647212"/>
              <a:chExt cx="107722" cy="173053"/>
            </a:xfrm>
          </p:grpSpPr>
          <p:sp>
            <p:nvSpPr>
              <p:cNvPr id="583" name="Pentagon 582"/>
              <p:cNvSpPr/>
              <p:nvPr/>
            </p:nvSpPr>
            <p:spPr>
              <a:xfrm rot="5400000">
                <a:off x="2834815"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584" name="TextBox 583"/>
              <p:cNvSpPr txBox="1"/>
              <p:nvPr/>
            </p:nvSpPr>
            <p:spPr>
              <a:xfrm rot="5400000">
                <a:off x="2902778"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563" name="Group 562"/>
            <p:cNvGrpSpPr/>
            <p:nvPr/>
          </p:nvGrpSpPr>
          <p:grpSpPr>
            <a:xfrm>
              <a:off x="2703270" y="3995068"/>
              <a:ext cx="107722" cy="173053"/>
              <a:chOff x="2574076" y="3647212"/>
              <a:chExt cx="107722" cy="173053"/>
            </a:xfrm>
          </p:grpSpPr>
          <p:sp>
            <p:nvSpPr>
              <p:cNvPr id="581" name="Chevron 580"/>
              <p:cNvSpPr/>
              <p:nvPr/>
            </p:nvSpPr>
            <p:spPr>
              <a:xfrm rot="16200000">
                <a:off x="2524956"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582" name="TextBox 581"/>
              <p:cNvSpPr txBox="1"/>
              <p:nvPr/>
            </p:nvSpPr>
            <p:spPr>
              <a:xfrm rot="5400000">
                <a:off x="2595877"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564" name="Group 563"/>
            <p:cNvGrpSpPr/>
            <p:nvPr/>
          </p:nvGrpSpPr>
          <p:grpSpPr>
            <a:xfrm>
              <a:off x="2964852" y="3995068"/>
              <a:ext cx="107722" cy="173053"/>
              <a:chOff x="2775500" y="3647212"/>
              <a:chExt cx="107722" cy="173053"/>
            </a:xfrm>
          </p:grpSpPr>
          <p:sp>
            <p:nvSpPr>
              <p:cNvPr id="579" name="Chevron 578"/>
              <p:cNvSpPr/>
              <p:nvPr/>
            </p:nvSpPr>
            <p:spPr>
              <a:xfrm rot="16200000">
                <a:off x="2732682" y="3704007"/>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580" name="TextBox 579"/>
              <p:cNvSpPr txBox="1"/>
              <p:nvPr/>
            </p:nvSpPr>
            <p:spPr>
              <a:xfrm rot="5400000">
                <a:off x="2797301"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565" name="Group 564"/>
            <p:cNvGrpSpPr/>
            <p:nvPr/>
          </p:nvGrpSpPr>
          <p:grpSpPr>
            <a:xfrm>
              <a:off x="3357225" y="3995068"/>
              <a:ext cx="107722" cy="173053"/>
              <a:chOff x="3097208" y="3647212"/>
              <a:chExt cx="107722" cy="173053"/>
            </a:xfrm>
          </p:grpSpPr>
          <p:sp>
            <p:nvSpPr>
              <p:cNvPr id="577" name="Pentagon 576"/>
              <p:cNvSpPr/>
              <p:nvPr/>
            </p:nvSpPr>
            <p:spPr>
              <a:xfrm rot="5400000">
                <a:off x="3047760" y="3704241"/>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578" name="TextBox 577"/>
              <p:cNvSpPr txBox="1"/>
              <p:nvPr/>
            </p:nvSpPr>
            <p:spPr>
              <a:xfrm rot="5400000">
                <a:off x="3119009"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566" name="Group 565"/>
            <p:cNvGrpSpPr/>
            <p:nvPr/>
          </p:nvGrpSpPr>
          <p:grpSpPr>
            <a:xfrm>
              <a:off x="2834061" y="3995068"/>
              <a:ext cx="107722" cy="173053"/>
              <a:chOff x="2649968" y="3647212"/>
              <a:chExt cx="107722" cy="173053"/>
            </a:xfrm>
          </p:grpSpPr>
          <p:sp>
            <p:nvSpPr>
              <p:cNvPr id="575" name="Pentagon 574"/>
              <p:cNvSpPr/>
              <p:nvPr/>
            </p:nvSpPr>
            <p:spPr>
              <a:xfrm rot="5400000">
                <a:off x="2617303" y="3704241"/>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576" name="TextBox 575"/>
              <p:cNvSpPr txBox="1"/>
              <p:nvPr/>
            </p:nvSpPr>
            <p:spPr>
              <a:xfrm rot="5400000">
                <a:off x="2668563" y="3666230"/>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567" name="Group 566"/>
            <p:cNvGrpSpPr/>
            <p:nvPr/>
          </p:nvGrpSpPr>
          <p:grpSpPr>
            <a:xfrm>
              <a:off x="3226434" y="3995068"/>
              <a:ext cx="107722" cy="173053"/>
              <a:chOff x="2994605" y="3647212"/>
              <a:chExt cx="107722" cy="173053"/>
            </a:xfrm>
          </p:grpSpPr>
          <p:sp>
            <p:nvSpPr>
              <p:cNvPr id="573" name="Chevron 572"/>
              <p:cNvSpPr/>
              <p:nvPr/>
            </p:nvSpPr>
            <p:spPr>
              <a:xfrm rot="16200000">
                <a:off x="2959601"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574" name="TextBox 573"/>
              <p:cNvSpPr txBox="1"/>
              <p:nvPr/>
            </p:nvSpPr>
            <p:spPr>
              <a:xfrm rot="5400000">
                <a:off x="3016406"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568" name="Group 567"/>
            <p:cNvGrpSpPr/>
            <p:nvPr/>
          </p:nvGrpSpPr>
          <p:grpSpPr>
            <a:xfrm>
              <a:off x="2572479" y="3995068"/>
              <a:ext cx="107722" cy="173053"/>
              <a:chOff x="2436824" y="3647212"/>
              <a:chExt cx="107722" cy="173053"/>
            </a:xfrm>
          </p:grpSpPr>
          <p:sp>
            <p:nvSpPr>
              <p:cNvPr id="571" name="Chevron 570"/>
              <p:cNvSpPr/>
              <p:nvPr/>
            </p:nvSpPr>
            <p:spPr>
              <a:xfrm rot="16200000">
                <a:off x="2401820"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572" name="TextBox 571"/>
              <p:cNvSpPr txBox="1"/>
              <p:nvPr/>
            </p:nvSpPr>
            <p:spPr>
              <a:xfrm rot="5400000">
                <a:off x="2458625"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cxnSp>
          <p:nvCxnSpPr>
            <p:cNvPr id="569" name="Straight Connector 568"/>
            <p:cNvCxnSpPr/>
            <p:nvPr/>
          </p:nvCxnSpPr>
          <p:spPr>
            <a:xfrm>
              <a:off x="2448639" y="4332907"/>
              <a:ext cx="87308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a:off x="2562987" y="3995068"/>
              <a:ext cx="873083" cy="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599" name="Group 598"/>
          <p:cNvGrpSpPr/>
          <p:nvPr/>
        </p:nvGrpSpPr>
        <p:grpSpPr>
          <a:xfrm>
            <a:off x="3901203" y="3994607"/>
            <a:ext cx="1037777" cy="346107"/>
            <a:chOff x="3705027" y="6151060"/>
            <a:chExt cx="1037777" cy="346107"/>
          </a:xfrm>
        </p:grpSpPr>
        <p:grpSp>
          <p:nvGrpSpPr>
            <p:cNvPr id="600" name="Group 599"/>
            <p:cNvGrpSpPr/>
            <p:nvPr/>
          </p:nvGrpSpPr>
          <p:grpSpPr>
            <a:xfrm>
              <a:off x="4507667" y="6324114"/>
              <a:ext cx="107722" cy="173053"/>
              <a:chOff x="3823252" y="4234998"/>
              <a:chExt cx="107722" cy="173053"/>
            </a:xfrm>
          </p:grpSpPr>
          <p:sp>
            <p:nvSpPr>
              <p:cNvPr id="642" name="Pentagon 641"/>
              <p:cNvSpPr/>
              <p:nvPr/>
            </p:nvSpPr>
            <p:spPr>
              <a:xfrm rot="16200000">
                <a:off x="3782972"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643" name="TextBox 642"/>
              <p:cNvSpPr txBox="1"/>
              <p:nvPr/>
            </p:nvSpPr>
            <p:spPr>
              <a:xfrm rot="5400000">
                <a:off x="3845053"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601" name="Group 600"/>
            <p:cNvGrpSpPr/>
            <p:nvPr/>
          </p:nvGrpSpPr>
          <p:grpSpPr>
            <a:xfrm>
              <a:off x="3705027" y="6324114"/>
              <a:ext cx="107722" cy="173053"/>
              <a:chOff x="3082414" y="4234998"/>
              <a:chExt cx="107722" cy="173053"/>
            </a:xfrm>
          </p:grpSpPr>
          <p:sp>
            <p:nvSpPr>
              <p:cNvPr id="640" name="Chevron 639"/>
              <p:cNvSpPr/>
              <p:nvPr/>
            </p:nvSpPr>
            <p:spPr>
              <a:xfrm rot="5400000">
                <a:off x="3047993" y="4291793"/>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641" name="TextBox 640"/>
              <p:cNvSpPr txBox="1"/>
              <p:nvPr/>
            </p:nvSpPr>
            <p:spPr>
              <a:xfrm rot="5400000">
                <a:off x="3104215"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602" name="Group 601"/>
            <p:cNvGrpSpPr/>
            <p:nvPr/>
          </p:nvGrpSpPr>
          <p:grpSpPr>
            <a:xfrm>
              <a:off x="3843068" y="6324114"/>
              <a:ext cx="107722" cy="173053"/>
              <a:chOff x="3191282" y="4234998"/>
              <a:chExt cx="107722" cy="173053"/>
            </a:xfrm>
          </p:grpSpPr>
          <p:sp>
            <p:nvSpPr>
              <p:cNvPr id="638" name="Pentagon 637"/>
              <p:cNvSpPr/>
              <p:nvPr/>
            </p:nvSpPr>
            <p:spPr>
              <a:xfrm rot="16200000">
                <a:off x="3156703" y="4292027"/>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639" name="TextBox 638"/>
              <p:cNvSpPr txBox="1"/>
              <p:nvPr/>
            </p:nvSpPr>
            <p:spPr>
              <a:xfrm rot="5400000">
                <a:off x="3209877" y="4240368"/>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603" name="Group 602"/>
            <p:cNvGrpSpPr/>
            <p:nvPr/>
          </p:nvGrpSpPr>
          <p:grpSpPr>
            <a:xfrm>
              <a:off x="4373284" y="6324114"/>
              <a:ext cx="107722" cy="173053"/>
              <a:chOff x="3642112" y="4234998"/>
              <a:chExt cx="107722" cy="173053"/>
            </a:xfrm>
          </p:grpSpPr>
          <p:sp>
            <p:nvSpPr>
              <p:cNvPr id="636" name="Chevron 635"/>
              <p:cNvSpPr/>
              <p:nvPr/>
            </p:nvSpPr>
            <p:spPr>
              <a:xfrm rot="5400000">
                <a:off x="3607108"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637" name="TextBox 636"/>
              <p:cNvSpPr txBox="1"/>
              <p:nvPr/>
            </p:nvSpPr>
            <p:spPr>
              <a:xfrm rot="5400000">
                <a:off x="3663913"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604" name="Group 603"/>
            <p:cNvGrpSpPr/>
            <p:nvPr/>
          </p:nvGrpSpPr>
          <p:grpSpPr>
            <a:xfrm>
              <a:off x="4108176" y="6324114"/>
              <a:ext cx="107722" cy="173053"/>
              <a:chOff x="3388239" y="4234998"/>
              <a:chExt cx="107722" cy="173053"/>
            </a:xfrm>
          </p:grpSpPr>
          <p:sp>
            <p:nvSpPr>
              <p:cNvPr id="634" name="Chevron 633"/>
              <p:cNvSpPr/>
              <p:nvPr/>
            </p:nvSpPr>
            <p:spPr>
              <a:xfrm rot="5400000">
                <a:off x="3355147" y="4291793"/>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635" name="TextBox 634"/>
              <p:cNvSpPr txBox="1"/>
              <p:nvPr/>
            </p:nvSpPr>
            <p:spPr>
              <a:xfrm rot="5400000">
                <a:off x="3410040"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605" name="Group 604"/>
            <p:cNvGrpSpPr/>
            <p:nvPr/>
          </p:nvGrpSpPr>
          <p:grpSpPr>
            <a:xfrm>
              <a:off x="4246217" y="6324114"/>
              <a:ext cx="107722" cy="173053"/>
              <a:chOff x="3518923" y="4234998"/>
              <a:chExt cx="107722" cy="173053"/>
            </a:xfrm>
          </p:grpSpPr>
          <p:sp>
            <p:nvSpPr>
              <p:cNvPr id="632" name="Pentagon 631"/>
              <p:cNvSpPr/>
              <p:nvPr/>
            </p:nvSpPr>
            <p:spPr>
              <a:xfrm rot="16200000">
                <a:off x="3480321" y="4292027"/>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633" name="TextBox 632"/>
              <p:cNvSpPr txBox="1"/>
              <p:nvPr/>
            </p:nvSpPr>
            <p:spPr>
              <a:xfrm rot="5400000">
                <a:off x="3537518" y="4240368"/>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606" name="Group 605"/>
            <p:cNvGrpSpPr/>
            <p:nvPr/>
          </p:nvGrpSpPr>
          <p:grpSpPr>
            <a:xfrm>
              <a:off x="4373500" y="6151060"/>
              <a:ext cx="107722" cy="173053"/>
              <a:chOff x="3645952" y="3647212"/>
              <a:chExt cx="107722" cy="173053"/>
            </a:xfrm>
          </p:grpSpPr>
          <p:sp>
            <p:nvSpPr>
              <p:cNvPr id="630" name="Pentagon 629"/>
              <p:cNvSpPr/>
              <p:nvPr/>
            </p:nvSpPr>
            <p:spPr>
              <a:xfrm rot="5400000">
                <a:off x="3605448"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631" name="TextBox 630"/>
              <p:cNvSpPr txBox="1"/>
              <p:nvPr/>
            </p:nvSpPr>
            <p:spPr>
              <a:xfrm rot="5400000">
                <a:off x="3667753"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607" name="Group 606"/>
            <p:cNvGrpSpPr/>
            <p:nvPr/>
          </p:nvGrpSpPr>
          <p:grpSpPr>
            <a:xfrm>
              <a:off x="4635082" y="6151060"/>
              <a:ext cx="107722" cy="173053"/>
              <a:chOff x="3936005" y="3647212"/>
              <a:chExt cx="107722" cy="173053"/>
            </a:xfrm>
          </p:grpSpPr>
          <p:sp>
            <p:nvSpPr>
              <p:cNvPr id="628" name="Pentagon 627"/>
              <p:cNvSpPr/>
              <p:nvPr/>
            </p:nvSpPr>
            <p:spPr>
              <a:xfrm rot="5400000">
                <a:off x="3898537"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629" name="TextBox 628"/>
              <p:cNvSpPr txBox="1"/>
              <p:nvPr/>
            </p:nvSpPr>
            <p:spPr>
              <a:xfrm rot="5400000">
                <a:off x="3957806"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608" name="Group 607"/>
            <p:cNvGrpSpPr/>
            <p:nvPr/>
          </p:nvGrpSpPr>
          <p:grpSpPr>
            <a:xfrm>
              <a:off x="3850336" y="6151060"/>
              <a:ext cx="107722" cy="173053"/>
              <a:chOff x="3198693" y="3647212"/>
              <a:chExt cx="107722" cy="173053"/>
            </a:xfrm>
          </p:grpSpPr>
          <p:sp>
            <p:nvSpPr>
              <p:cNvPr id="626" name="Chevron 625"/>
              <p:cNvSpPr/>
              <p:nvPr/>
            </p:nvSpPr>
            <p:spPr>
              <a:xfrm rot="16200000">
                <a:off x="3157396" y="3704007"/>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627" name="TextBox 626"/>
              <p:cNvSpPr txBox="1"/>
              <p:nvPr/>
            </p:nvSpPr>
            <p:spPr>
              <a:xfrm rot="5400000">
                <a:off x="3220494"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609" name="Group 608"/>
            <p:cNvGrpSpPr/>
            <p:nvPr/>
          </p:nvGrpSpPr>
          <p:grpSpPr>
            <a:xfrm>
              <a:off x="4242709" y="6151060"/>
              <a:ext cx="107722" cy="173053"/>
              <a:chOff x="3511713" y="3647212"/>
              <a:chExt cx="107722" cy="173053"/>
            </a:xfrm>
          </p:grpSpPr>
          <p:sp>
            <p:nvSpPr>
              <p:cNvPr id="624" name="Chevron 623"/>
              <p:cNvSpPr/>
              <p:nvPr/>
            </p:nvSpPr>
            <p:spPr>
              <a:xfrm rot="16200000">
                <a:off x="3477292" y="3704007"/>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625" name="TextBox 624"/>
              <p:cNvSpPr txBox="1"/>
              <p:nvPr/>
            </p:nvSpPr>
            <p:spPr>
              <a:xfrm rot="5400000">
                <a:off x="3533514"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610" name="Group 609"/>
            <p:cNvGrpSpPr/>
            <p:nvPr/>
          </p:nvGrpSpPr>
          <p:grpSpPr>
            <a:xfrm>
              <a:off x="4111918" y="6151060"/>
              <a:ext cx="107722" cy="173053"/>
              <a:chOff x="3396789" y="3647212"/>
              <a:chExt cx="107722" cy="173053"/>
            </a:xfrm>
          </p:grpSpPr>
          <p:sp>
            <p:nvSpPr>
              <p:cNvPr id="622" name="Pentagon 621"/>
              <p:cNvSpPr/>
              <p:nvPr/>
            </p:nvSpPr>
            <p:spPr>
              <a:xfrm rot="5400000">
                <a:off x="3355386" y="3704241"/>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623" name="TextBox 622"/>
              <p:cNvSpPr txBox="1"/>
              <p:nvPr/>
            </p:nvSpPr>
            <p:spPr>
              <a:xfrm rot="5400000">
                <a:off x="3415384" y="3666230"/>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611" name="Group 610"/>
            <p:cNvGrpSpPr/>
            <p:nvPr/>
          </p:nvGrpSpPr>
          <p:grpSpPr>
            <a:xfrm>
              <a:off x="3981127" y="6151060"/>
              <a:ext cx="107722" cy="173053"/>
              <a:chOff x="3294390" y="3647212"/>
              <a:chExt cx="107722" cy="173053"/>
            </a:xfrm>
          </p:grpSpPr>
          <p:sp>
            <p:nvSpPr>
              <p:cNvPr id="620" name="Chevron 619"/>
              <p:cNvSpPr/>
              <p:nvPr/>
            </p:nvSpPr>
            <p:spPr>
              <a:xfrm rot="16200000">
                <a:off x="3259386"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621" name="TextBox 620"/>
              <p:cNvSpPr txBox="1"/>
              <p:nvPr/>
            </p:nvSpPr>
            <p:spPr>
              <a:xfrm rot="5400000">
                <a:off x="3316191"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612" name="Group 611"/>
            <p:cNvGrpSpPr/>
            <p:nvPr/>
          </p:nvGrpSpPr>
          <p:grpSpPr>
            <a:xfrm>
              <a:off x="4504291" y="6151060"/>
              <a:ext cx="107722" cy="173053"/>
              <a:chOff x="3811337" y="3647212"/>
              <a:chExt cx="107722" cy="173053"/>
            </a:xfrm>
          </p:grpSpPr>
          <p:sp>
            <p:nvSpPr>
              <p:cNvPr id="618" name="Chevron 617"/>
              <p:cNvSpPr/>
              <p:nvPr/>
            </p:nvSpPr>
            <p:spPr>
              <a:xfrm rot="16200000">
                <a:off x="3776333"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619" name="TextBox 618"/>
              <p:cNvSpPr txBox="1"/>
              <p:nvPr/>
            </p:nvSpPr>
            <p:spPr>
              <a:xfrm rot="5400000">
                <a:off x="3833138"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613" name="Group 612"/>
            <p:cNvGrpSpPr/>
            <p:nvPr/>
          </p:nvGrpSpPr>
          <p:grpSpPr>
            <a:xfrm>
              <a:off x="3984767" y="6324114"/>
              <a:ext cx="107722" cy="173053"/>
              <a:chOff x="3309054" y="4234998"/>
              <a:chExt cx="107722" cy="173053"/>
            </a:xfrm>
          </p:grpSpPr>
          <p:sp>
            <p:nvSpPr>
              <p:cNvPr id="616" name="Pentagon 615"/>
              <p:cNvSpPr/>
              <p:nvPr/>
            </p:nvSpPr>
            <p:spPr>
              <a:xfrm rot="16200000">
                <a:off x="3268774"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617" name="TextBox 616"/>
              <p:cNvSpPr txBox="1"/>
              <p:nvPr/>
            </p:nvSpPr>
            <p:spPr>
              <a:xfrm rot="5400000">
                <a:off x="3330855"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cxnSp>
          <p:nvCxnSpPr>
            <p:cNvPr id="614" name="Straight Connector 613"/>
            <p:cNvCxnSpPr/>
            <p:nvPr/>
          </p:nvCxnSpPr>
          <p:spPr>
            <a:xfrm>
              <a:off x="3860222" y="6151060"/>
              <a:ext cx="87308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a:off x="3715848" y="6492254"/>
              <a:ext cx="873083" cy="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644" name="Group 643"/>
          <p:cNvGrpSpPr/>
          <p:nvPr/>
        </p:nvGrpSpPr>
        <p:grpSpPr>
          <a:xfrm>
            <a:off x="4868259" y="3989088"/>
            <a:ext cx="1027265" cy="346108"/>
            <a:chOff x="4411370" y="5343492"/>
            <a:chExt cx="1027265" cy="346108"/>
          </a:xfrm>
        </p:grpSpPr>
        <p:grpSp>
          <p:nvGrpSpPr>
            <p:cNvPr id="645" name="Group 644"/>
            <p:cNvGrpSpPr/>
            <p:nvPr/>
          </p:nvGrpSpPr>
          <p:grpSpPr>
            <a:xfrm>
              <a:off x="5199378" y="5516546"/>
              <a:ext cx="107722" cy="173053"/>
              <a:chOff x="4733741" y="4234998"/>
              <a:chExt cx="107722" cy="173053"/>
            </a:xfrm>
          </p:grpSpPr>
          <p:sp>
            <p:nvSpPr>
              <p:cNvPr id="687" name="Pentagon 686"/>
              <p:cNvSpPr/>
              <p:nvPr/>
            </p:nvSpPr>
            <p:spPr>
              <a:xfrm rot="16200000">
                <a:off x="4696789"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688" name="TextBox 687"/>
              <p:cNvSpPr txBox="1"/>
              <p:nvPr/>
            </p:nvSpPr>
            <p:spPr>
              <a:xfrm rot="5400000">
                <a:off x="4755542"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646" name="Group 645"/>
            <p:cNvGrpSpPr/>
            <p:nvPr/>
          </p:nvGrpSpPr>
          <p:grpSpPr>
            <a:xfrm>
              <a:off x="4676478" y="5516546"/>
              <a:ext cx="107722" cy="173053"/>
              <a:chOff x="4227537" y="4234998"/>
              <a:chExt cx="107722" cy="173053"/>
            </a:xfrm>
          </p:grpSpPr>
          <p:sp>
            <p:nvSpPr>
              <p:cNvPr id="685" name="Pentagon 684"/>
              <p:cNvSpPr/>
              <p:nvPr/>
            </p:nvSpPr>
            <p:spPr>
              <a:xfrm rot="16200000">
                <a:off x="4191886"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686" name="TextBox 685"/>
              <p:cNvSpPr txBox="1"/>
              <p:nvPr/>
            </p:nvSpPr>
            <p:spPr>
              <a:xfrm rot="5400000">
                <a:off x="4249338"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647" name="Group 646"/>
            <p:cNvGrpSpPr/>
            <p:nvPr/>
          </p:nvGrpSpPr>
          <p:grpSpPr>
            <a:xfrm>
              <a:off x="4803545" y="5516546"/>
              <a:ext cx="107722" cy="173053"/>
              <a:chOff x="4337008" y="4234998"/>
              <a:chExt cx="107722" cy="173053"/>
            </a:xfrm>
          </p:grpSpPr>
          <p:sp>
            <p:nvSpPr>
              <p:cNvPr id="683" name="Chevron 682"/>
              <p:cNvSpPr/>
              <p:nvPr/>
            </p:nvSpPr>
            <p:spPr>
              <a:xfrm rot="5400000">
                <a:off x="4301802" y="4291793"/>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684" name="TextBox 683"/>
              <p:cNvSpPr txBox="1"/>
              <p:nvPr/>
            </p:nvSpPr>
            <p:spPr>
              <a:xfrm rot="5400000">
                <a:off x="4358809"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648" name="Group 647"/>
            <p:cNvGrpSpPr/>
            <p:nvPr/>
          </p:nvGrpSpPr>
          <p:grpSpPr>
            <a:xfrm>
              <a:off x="4941586" y="5516546"/>
              <a:ext cx="107722" cy="173053"/>
              <a:chOff x="4473983" y="4234998"/>
              <a:chExt cx="107722" cy="173053"/>
            </a:xfrm>
          </p:grpSpPr>
          <p:sp>
            <p:nvSpPr>
              <p:cNvPr id="681" name="Pentagon 680"/>
              <p:cNvSpPr/>
              <p:nvPr/>
            </p:nvSpPr>
            <p:spPr>
              <a:xfrm rot="16200000">
                <a:off x="4435381" y="4292027"/>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682" name="TextBox 681"/>
              <p:cNvSpPr txBox="1"/>
              <p:nvPr/>
            </p:nvSpPr>
            <p:spPr>
              <a:xfrm rot="5400000">
                <a:off x="4492578" y="4240368"/>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649" name="Group 648"/>
            <p:cNvGrpSpPr/>
            <p:nvPr/>
          </p:nvGrpSpPr>
          <p:grpSpPr>
            <a:xfrm>
              <a:off x="4411370" y="5516546"/>
              <a:ext cx="107722" cy="173053"/>
              <a:chOff x="3938343" y="4234998"/>
              <a:chExt cx="107722" cy="173053"/>
            </a:xfrm>
          </p:grpSpPr>
          <p:sp>
            <p:nvSpPr>
              <p:cNvPr id="679" name="Chevron 678"/>
              <p:cNvSpPr/>
              <p:nvPr/>
            </p:nvSpPr>
            <p:spPr>
              <a:xfrm rot="5400000">
                <a:off x="3903339"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680" name="TextBox 679"/>
              <p:cNvSpPr txBox="1"/>
              <p:nvPr/>
            </p:nvSpPr>
            <p:spPr>
              <a:xfrm rot="5400000">
                <a:off x="3960144"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650" name="Group 649"/>
            <p:cNvGrpSpPr/>
            <p:nvPr/>
          </p:nvGrpSpPr>
          <p:grpSpPr>
            <a:xfrm>
              <a:off x="4545753" y="5516546"/>
              <a:ext cx="107722" cy="173053"/>
              <a:chOff x="4102827" y="4234998"/>
              <a:chExt cx="107722" cy="173053"/>
            </a:xfrm>
          </p:grpSpPr>
          <p:sp>
            <p:nvSpPr>
              <p:cNvPr id="677" name="Chevron 676"/>
              <p:cNvSpPr/>
              <p:nvPr/>
            </p:nvSpPr>
            <p:spPr>
              <a:xfrm rot="5400000">
                <a:off x="4067823"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678" name="TextBox 677"/>
              <p:cNvSpPr txBox="1"/>
              <p:nvPr/>
            </p:nvSpPr>
            <p:spPr>
              <a:xfrm rot="5400000">
                <a:off x="4124628"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651" name="Group 650"/>
            <p:cNvGrpSpPr/>
            <p:nvPr/>
          </p:nvGrpSpPr>
          <p:grpSpPr>
            <a:xfrm>
              <a:off x="5068653" y="5516546"/>
              <a:ext cx="107722" cy="173053"/>
              <a:chOff x="4587349" y="4234998"/>
              <a:chExt cx="107722" cy="173053"/>
            </a:xfrm>
          </p:grpSpPr>
          <p:sp>
            <p:nvSpPr>
              <p:cNvPr id="675" name="Chevron 674"/>
              <p:cNvSpPr/>
              <p:nvPr/>
            </p:nvSpPr>
            <p:spPr>
              <a:xfrm rot="5400000">
                <a:off x="4552345"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676" name="TextBox 675"/>
              <p:cNvSpPr txBox="1"/>
              <p:nvPr/>
            </p:nvSpPr>
            <p:spPr>
              <a:xfrm rot="5400000">
                <a:off x="4609150"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652" name="Group 651"/>
            <p:cNvGrpSpPr/>
            <p:nvPr/>
          </p:nvGrpSpPr>
          <p:grpSpPr>
            <a:xfrm>
              <a:off x="5330913" y="5343492"/>
              <a:ext cx="107722" cy="173053"/>
              <a:chOff x="4852644" y="3647212"/>
              <a:chExt cx="107722" cy="173053"/>
            </a:xfrm>
          </p:grpSpPr>
          <p:sp>
            <p:nvSpPr>
              <p:cNvPr id="673" name="Pentagon 672"/>
              <p:cNvSpPr/>
              <p:nvPr/>
            </p:nvSpPr>
            <p:spPr>
              <a:xfrm rot="5400000">
                <a:off x="4812364"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674" name="TextBox 673"/>
              <p:cNvSpPr txBox="1"/>
              <p:nvPr/>
            </p:nvSpPr>
            <p:spPr>
              <a:xfrm rot="5400000">
                <a:off x="4874445"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653" name="Group 652"/>
            <p:cNvGrpSpPr/>
            <p:nvPr/>
          </p:nvGrpSpPr>
          <p:grpSpPr>
            <a:xfrm>
              <a:off x="5069331" y="5343492"/>
              <a:ext cx="107722" cy="173053"/>
              <a:chOff x="4579541" y="3647212"/>
              <a:chExt cx="107722" cy="173053"/>
            </a:xfrm>
          </p:grpSpPr>
          <p:sp>
            <p:nvSpPr>
              <p:cNvPr id="671" name="Pentagon 670"/>
              <p:cNvSpPr/>
              <p:nvPr/>
            </p:nvSpPr>
            <p:spPr>
              <a:xfrm rot="5400000">
                <a:off x="4543890"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672" name="TextBox 671"/>
              <p:cNvSpPr txBox="1"/>
              <p:nvPr/>
            </p:nvSpPr>
            <p:spPr>
              <a:xfrm rot="5400000">
                <a:off x="460134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654" name="Group 653"/>
            <p:cNvGrpSpPr/>
            <p:nvPr/>
          </p:nvGrpSpPr>
          <p:grpSpPr>
            <a:xfrm>
              <a:off x="4546167" y="5343492"/>
              <a:ext cx="107722" cy="173053"/>
              <a:chOff x="4104476" y="3647212"/>
              <a:chExt cx="107722" cy="173053"/>
            </a:xfrm>
          </p:grpSpPr>
          <p:sp>
            <p:nvSpPr>
              <p:cNvPr id="669" name="Pentagon 668"/>
              <p:cNvSpPr/>
              <p:nvPr/>
            </p:nvSpPr>
            <p:spPr>
              <a:xfrm rot="5400000">
                <a:off x="4067824"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670" name="TextBox 669"/>
              <p:cNvSpPr txBox="1"/>
              <p:nvPr/>
            </p:nvSpPr>
            <p:spPr>
              <a:xfrm rot="5400000">
                <a:off x="4126277"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655" name="Group 654"/>
            <p:cNvGrpSpPr/>
            <p:nvPr/>
          </p:nvGrpSpPr>
          <p:grpSpPr>
            <a:xfrm>
              <a:off x="4938540" y="5343492"/>
              <a:ext cx="107722" cy="173053"/>
              <a:chOff x="4462625" y="3647212"/>
              <a:chExt cx="107722" cy="173053"/>
            </a:xfrm>
          </p:grpSpPr>
          <p:sp>
            <p:nvSpPr>
              <p:cNvPr id="667" name="Chevron 666"/>
              <p:cNvSpPr/>
              <p:nvPr/>
            </p:nvSpPr>
            <p:spPr>
              <a:xfrm rot="16200000">
                <a:off x="4429533" y="3704007"/>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668" name="TextBox 667"/>
              <p:cNvSpPr txBox="1"/>
              <p:nvPr/>
            </p:nvSpPr>
            <p:spPr>
              <a:xfrm rot="5400000">
                <a:off x="4484426"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656" name="Group 655"/>
            <p:cNvGrpSpPr/>
            <p:nvPr/>
          </p:nvGrpSpPr>
          <p:grpSpPr>
            <a:xfrm>
              <a:off x="4807749" y="5343492"/>
              <a:ext cx="107722" cy="173053"/>
              <a:chOff x="4334584" y="3647212"/>
              <a:chExt cx="107722" cy="173053"/>
            </a:xfrm>
          </p:grpSpPr>
          <p:sp>
            <p:nvSpPr>
              <p:cNvPr id="665" name="Pentagon 664"/>
              <p:cNvSpPr/>
              <p:nvPr/>
            </p:nvSpPr>
            <p:spPr>
              <a:xfrm rot="5400000">
                <a:off x="4295982" y="3704241"/>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666" name="TextBox 665"/>
              <p:cNvSpPr txBox="1"/>
              <p:nvPr/>
            </p:nvSpPr>
            <p:spPr>
              <a:xfrm rot="5400000">
                <a:off x="4353179" y="3666230"/>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657" name="Group 656"/>
            <p:cNvGrpSpPr/>
            <p:nvPr/>
          </p:nvGrpSpPr>
          <p:grpSpPr>
            <a:xfrm>
              <a:off x="4676958" y="5343492"/>
              <a:ext cx="107722" cy="173053"/>
              <a:chOff x="4222191" y="3647212"/>
              <a:chExt cx="107722" cy="173053"/>
            </a:xfrm>
          </p:grpSpPr>
          <p:sp>
            <p:nvSpPr>
              <p:cNvPr id="663" name="Chevron 662"/>
              <p:cNvSpPr/>
              <p:nvPr/>
            </p:nvSpPr>
            <p:spPr>
              <a:xfrm rot="16200000">
                <a:off x="4187187"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664" name="TextBox 663"/>
              <p:cNvSpPr txBox="1"/>
              <p:nvPr/>
            </p:nvSpPr>
            <p:spPr>
              <a:xfrm rot="5400000">
                <a:off x="4243992"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658" name="Group 657"/>
            <p:cNvGrpSpPr/>
            <p:nvPr/>
          </p:nvGrpSpPr>
          <p:grpSpPr>
            <a:xfrm>
              <a:off x="5200122" y="5343492"/>
              <a:ext cx="107722" cy="173053"/>
              <a:chOff x="4716973" y="3647212"/>
              <a:chExt cx="107722" cy="173053"/>
            </a:xfrm>
          </p:grpSpPr>
          <p:sp>
            <p:nvSpPr>
              <p:cNvPr id="661" name="Chevron 660"/>
              <p:cNvSpPr/>
              <p:nvPr/>
            </p:nvSpPr>
            <p:spPr>
              <a:xfrm rot="16200000">
                <a:off x="4681969"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662" name="TextBox 661"/>
              <p:cNvSpPr txBox="1"/>
              <p:nvPr/>
            </p:nvSpPr>
            <p:spPr>
              <a:xfrm rot="5400000">
                <a:off x="4738774"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cxnSp>
          <p:nvCxnSpPr>
            <p:cNvPr id="659" name="Straight Connector 658"/>
            <p:cNvCxnSpPr/>
            <p:nvPr/>
          </p:nvCxnSpPr>
          <p:spPr>
            <a:xfrm>
              <a:off x="4555432" y="5350374"/>
              <a:ext cx="87308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60" name="Straight Connector 659"/>
            <p:cNvCxnSpPr/>
            <p:nvPr/>
          </p:nvCxnSpPr>
          <p:spPr>
            <a:xfrm>
              <a:off x="4422032" y="5689600"/>
              <a:ext cx="873083" cy="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689" name="Group 688"/>
          <p:cNvGrpSpPr/>
          <p:nvPr/>
        </p:nvGrpSpPr>
        <p:grpSpPr>
          <a:xfrm>
            <a:off x="5778451" y="3992992"/>
            <a:ext cx="1031385" cy="346107"/>
            <a:chOff x="5322787" y="5978858"/>
            <a:chExt cx="1031385" cy="346107"/>
          </a:xfrm>
        </p:grpSpPr>
        <p:grpSp>
          <p:nvGrpSpPr>
            <p:cNvPr id="690" name="Group 689"/>
            <p:cNvGrpSpPr/>
            <p:nvPr/>
          </p:nvGrpSpPr>
          <p:grpSpPr>
            <a:xfrm>
              <a:off x="6118111" y="6151912"/>
              <a:ext cx="107722" cy="173053"/>
              <a:chOff x="5737147" y="4234998"/>
              <a:chExt cx="107722" cy="173053"/>
            </a:xfrm>
          </p:grpSpPr>
          <p:sp>
            <p:nvSpPr>
              <p:cNvPr id="732" name="Pentagon 731"/>
              <p:cNvSpPr/>
              <p:nvPr/>
            </p:nvSpPr>
            <p:spPr>
              <a:xfrm rot="16200000">
                <a:off x="5696237"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733" name="TextBox 732"/>
              <p:cNvSpPr txBox="1"/>
              <p:nvPr/>
            </p:nvSpPr>
            <p:spPr>
              <a:xfrm rot="5400000">
                <a:off x="5758948"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691" name="Group 690"/>
            <p:cNvGrpSpPr/>
            <p:nvPr/>
          </p:nvGrpSpPr>
          <p:grpSpPr>
            <a:xfrm>
              <a:off x="5460828" y="6151912"/>
              <a:ext cx="107722" cy="173053"/>
              <a:chOff x="4981586" y="4234998"/>
              <a:chExt cx="107722" cy="173053"/>
            </a:xfrm>
          </p:grpSpPr>
          <p:sp>
            <p:nvSpPr>
              <p:cNvPr id="730" name="Pentagon 729"/>
              <p:cNvSpPr/>
              <p:nvPr/>
            </p:nvSpPr>
            <p:spPr>
              <a:xfrm rot="16200000">
                <a:off x="4944118" y="4292027"/>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731" name="TextBox 730"/>
              <p:cNvSpPr txBox="1"/>
              <p:nvPr/>
            </p:nvSpPr>
            <p:spPr>
              <a:xfrm rot="5400000">
                <a:off x="5003387"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692" name="Group 691"/>
            <p:cNvGrpSpPr/>
            <p:nvPr/>
          </p:nvGrpSpPr>
          <p:grpSpPr>
            <a:xfrm>
              <a:off x="5853003" y="6151912"/>
              <a:ext cx="107722" cy="173053"/>
              <a:chOff x="5423402" y="4234998"/>
              <a:chExt cx="107722" cy="173053"/>
            </a:xfrm>
          </p:grpSpPr>
          <p:sp>
            <p:nvSpPr>
              <p:cNvPr id="728" name="Pentagon 727"/>
              <p:cNvSpPr/>
              <p:nvPr/>
            </p:nvSpPr>
            <p:spPr>
              <a:xfrm rot="16200000">
                <a:off x="5391148" y="4292027"/>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729" name="TextBox 728"/>
              <p:cNvSpPr txBox="1"/>
              <p:nvPr/>
            </p:nvSpPr>
            <p:spPr>
              <a:xfrm rot="5400000">
                <a:off x="5441997" y="4240368"/>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693" name="Group 692"/>
            <p:cNvGrpSpPr/>
            <p:nvPr/>
          </p:nvGrpSpPr>
          <p:grpSpPr>
            <a:xfrm>
              <a:off x="5722278" y="6151912"/>
              <a:ext cx="107722" cy="173053"/>
              <a:chOff x="5263917" y="4234998"/>
              <a:chExt cx="107722" cy="173053"/>
            </a:xfrm>
          </p:grpSpPr>
          <p:sp>
            <p:nvSpPr>
              <p:cNvPr id="726" name="Chevron 725"/>
              <p:cNvSpPr/>
              <p:nvPr/>
            </p:nvSpPr>
            <p:spPr>
              <a:xfrm rot="5400000">
                <a:off x="5228913"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727" name="TextBox 726"/>
              <p:cNvSpPr txBox="1"/>
              <p:nvPr/>
            </p:nvSpPr>
            <p:spPr>
              <a:xfrm rot="5400000">
                <a:off x="5285718"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694" name="Group 693"/>
            <p:cNvGrpSpPr/>
            <p:nvPr/>
          </p:nvGrpSpPr>
          <p:grpSpPr>
            <a:xfrm>
              <a:off x="5322787" y="6151912"/>
              <a:ext cx="107722" cy="173053"/>
              <a:chOff x="4855037" y="4234998"/>
              <a:chExt cx="107722" cy="173053"/>
            </a:xfrm>
          </p:grpSpPr>
          <p:sp>
            <p:nvSpPr>
              <p:cNvPr id="724" name="Chevron 723"/>
              <p:cNvSpPr/>
              <p:nvPr/>
            </p:nvSpPr>
            <p:spPr>
              <a:xfrm rot="5400000">
                <a:off x="4820033"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725" name="TextBox 724"/>
              <p:cNvSpPr txBox="1"/>
              <p:nvPr/>
            </p:nvSpPr>
            <p:spPr>
              <a:xfrm rot="5400000">
                <a:off x="4876838"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695" name="Group 694"/>
            <p:cNvGrpSpPr/>
            <p:nvPr/>
          </p:nvGrpSpPr>
          <p:grpSpPr>
            <a:xfrm>
              <a:off x="5976412" y="6151912"/>
              <a:ext cx="107722" cy="173053"/>
              <a:chOff x="5574991" y="4234998"/>
              <a:chExt cx="107722" cy="173053"/>
            </a:xfrm>
          </p:grpSpPr>
          <p:sp>
            <p:nvSpPr>
              <p:cNvPr id="722" name="Chevron 721"/>
              <p:cNvSpPr/>
              <p:nvPr/>
            </p:nvSpPr>
            <p:spPr>
              <a:xfrm rot="5400000">
                <a:off x="5539986" y="4291793"/>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723" name="TextBox 722"/>
              <p:cNvSpPr txBox="1"/>
              <p:nvPr/>
            </p:nvSpPr>
            <p:spPr>
              <a:xfrm rot="5400000">
                <a:off x="5596792" y="4240368"/>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696" name="Group 695"/>
            <p:cNvGrpSpPr/>
            <p:nvPr/>
          </p:nvGrpSpPr>
          <p:grpSpPr>
            <a:xfrm>
              <a:off x="5854077" y="5978858"/>
              <a:ext cx="107722" cy="173053"/>
              <a:chOff x="5423813" y="3647212"/>
              <a:chExt cx="107722" cy="173053"/>
            </a:xfrm>
          </p:grpSpPr>
          <p:sp>
            <p:nvSpPr>
              <p:cNvPr id="720" name="Chevron 719"/>
              <p:cNvSpPr/>
              <p:nvPr/>
            </p:nvSpPr>
            <p:spPr>
              <a:xfrm rot="16200000">
                <a:off x="5390761" y="3704007"/>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721" name="TextBox 720"/>
              <p:cNvSpPr txBox="1"/>
              <p:nvPr/>
            </p:nvSpPr>
            <p:spPr>
              <a:xfrm rot="5400000">
                <a:off x="5445614"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697" name="Group 696"/>
            <p:cNvGrpSpPr/>
            <p:nvPr/>
          </p:nvGrpSpPr>
          <p:grpSpPr>
            <a:xfrm>
              <a:off x="5723286" y="5978858"/>
              <a:ext cx="107722" cy="173053"/>
              <a:chOff x="5266099" y="3647212"/>
              <a:chExt cx="107722" cy="173053"/>
            </a:xfrm>
          </p:grpSpPr>
          <p:sp>
            <p:nvSpPr>
              <p:cNvPr id="718" name="Pentagon 717"/>
              <p:cNvSpPr/>
              <p:nvPr/>
            </p:nvSpPr>
            <p:spPr>
              <a:xfrm rot="5400000">
                <a:off x="5229147"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719" name="TextBox 718"/>
              <p:cNvSpPr txBox="1"/>
              <p:nvPr/>
            </p:nvSpPr>
            <p:spPr>
              <a:xfrm rot="5400000">
                <a:off x="5287900"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698" name="Group 697"/>
            <p:cNvGrpSpPr/>
            <p:nvPr/>
          </p:nvGrpSpPr>
          <p:grpSpPr>
            <a:xfrm>
              <a:off x="5984868" y="5978858"/>
              <a:ext cx="107722" cy="173053"/>
              <a:chOff x="5581130" y="3647212"/>
              <a:chExt cx="107722" cy="173053"/>
            </a:xfrm>
          </p:grpSpPr>
          <p:sp>
            <p:nvSpPr>
              <p:cNvPr id="716" name="Pentagon 715"/>
              <p:cNvSpPr/>
              <p:nvPr/>
            </p:nvSpPr>
            <p:spPr>
              <a:xfrm rot="5400000">
                <a:off x="5540220" y="3704241"/>
                <a:ext cx="173053" cy="58996"/>
              </a:xfrm>
              <a:prstGeom prst="homePlate">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717" name="TextBox 716"/>
              <p:cNvSpPr txBox="1"/>
              <p:nvPr/>
            </p:nvSpPr>
            <p:spPr>
              <a:xfrm rot="5400000">
                <a:off x="5602931"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A</a:t>
                </a:r>
                <a:endParaRPr lang="en-US" sz="700" b="1" dirty="0">
                  <a:latin typeface="Times New Roman" panose="02020603050405020304" pitchFamily="18" charset="0"/>
                  <a:cs typeface="Times New Roman" panose="02020603050405020304" pitchFamily="18" charset="0"/>
                </a:endParaRPr>
              </a:p>
            </p:txBody>
          </p:sp>
        </p:grpSp>
        <p:grpSp>
          <p:nvGrpSpPr>
            <p:cNvPr id="699" name="Group 698"/>
            <p:cNvGrpSpPr/>
            <p:nvPr/>
          </p:nvGrpSpPr>
          <p:grpSpPr>
            <a:xfrm>
              <a:off x="5592495" y="5978858"/>
              <a:ext cx="107722" cy="173053"/>
              <a:chOff x="5135536" y="3647212"/>
              <a:chExt cx="107722" cy="173053"/>
            </a:xfrm>
          </p:grpSpPr>
          <p:sp>
            <p:nvSpPr>
              <p:cNvPr id="714" name="Chevron 713"/>
              <p:cNvSpPr/>
              <p:nvPr/>
            </p:nvSpPr>
            <p:spPr>
              <a:xfrm rot="16200000">
                <a:off x="5100330" y="3704007"/>
                <a:ext cx="173053" cy="59464"/>
              </a:xfrm>
              <a:prstGeom prst="chevron">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715" name="TextBox 714"/>
              <p:cNvSpPr txBox="1"/>
              <p:nvPr/>
            </p:nvSpPr>
            <p:spPr>
              <a:xfrm rot="5400000">
                <a:off x="5157337"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C</a:t>
                </a:r>
                <a:endParaRPr lang="en-US" sz="700" b="1" dirty="0">
                  <a:latin typeface="Times New Roman" panose="02020603050405020304" pitchFamily="18" charset="0"/>
                  <a:cs typeface="Times New Roman" panose="02020603050405020304" pitchFamily="18" charset="0"/>
                </a:endParaRPr>
              </a:p>
            </p:txBody>
          </p:sp>
        </p:grpSp>
        <p:grpSp>
          <p:nvGrpSpPr>
            <p:cNvPr id="700" name="Group 699"/>
            <p:cNvGrpSpPr/>
            <p:nvPr/>
          </p:nvGrpSpPr>
          <p:grpSpPr>
            <a:xfrm>
              <a:off x="6246450" y="5978858"/>
              <a:ext cx="107722" cy="173053"/>
              <a:chOff x="5838401" y="3647212"/>
              <a:chExt cx="107722" cy="173053"/>
            </a:xfrm>
          </p:grpSpPr>
          <p:sp>
            <p:nvSpPr>
              <p:cNvPr id="712" name="Pentagon 711"/>
              <p:cNvSpPr/>
              <p:nvPr/>
            </p:nvSpPr>
            <p:spPr>
              <a:xfrm rot="5400000">
                <a:off x="5798831" y="3704241"/>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713" name="TextBox 712"/>
              <p:cNvSpPr txBox="1"/>
              <p:nvPr/>
            </p:nvSpPr>
            <p:spPr>
              <a:xfrm rot="5400000">
                <a:off x="5856996" y="3666230"/>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grpSp>
          <p:nvGrpSpPr>
            <p:cNvPr id="701" name="Group 700"/>
            <p:cNvGrpSpPr/>
            <p:nvPr/>
          </p:nvGrpSpPr>
          <p:grpSpPr>
            <a:xfrm>
              <a:off x="5461704" y="5978858"/>
              <a:ext cx="107722" cy="173053"/>
              <a:chOff x="4976783" y="3647212"/>
              <a:chExt cx="107722" cy="173053"/>
            </a:xfrm>
          </p:grpSpPr>
          <p:sp>
            <p:nvSpPr>
              <p:cNvPr id="710" name="Chevron 709"/>
              <p:cNvSpPr/>
              <p:nvPr/>
            </p:nvSpPr>
            <p:spPr>
              <a:xfrm rot="16200000">
                <a:off x="4941779"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711" name="TextBox 710"/>
              <p:cNvSpPr txBox="1"/>
              <p:nvPr/>
            </p:nvSpPr>
            <p:spPr>
              <a:xfrm rot="5400000">
                <a:off x="4998584"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702" name="Group 701"/>
            <p:cNvGrpSpPr/>
            <p:nvPr/>
          </p:nvGrpSpPr>
          <p:grpSpPr>
            <a:xfrm>
              <a:off x="6115659" y="5978858"/>
              <a:ext cx="107722" cy="173053"/>
              <a:chOff x="5724488" y="3647212"/>
              <a:chExt cx="107722" cy="173053"/>
            </a:xfrm>
          </p:grpSpPr>
          <p:sp>
            <p:nvSpPr>
              <p:cNvPr id="708" name="Chevron 707"/>
              <p:cNvSpPr/>
              <p:nvPr/>
            </p:nvSpPr>
            <p:spPr>
              <a:xfrm rot="16200000">
                <a:off x="5689483" y="3704007"/>
                <a:ext cx="173053" cy="59464"/>
              </a:xfrm>
              <a:prstGeom prst="chevron">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solidFill>
                    <a:schemeClr val="tx1"/>
                  </a:solidFill>
                </a:endParaRPr>
              </a:p>
            </p:txBody>
          </p:sp>
          <p:sp>
            <p:nvSpPr>
              <p:cNvPr id="709" name="TextBox 708"/>
              <p:cNvSpPr txBox="1"/>
              <p:nvPr/>
            </p:nvSpPr>
            <p:spPr>
              <a:xfrm rot="5400000">
                <a:off x="5746289" y="3666230"/>
                <a:ext cx="64120"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U</a:t>
                </a:r>
                <a:endParaRPr lang="en-US" sz="700" b="1" dirty="0">
                  <a:latin typeface="Times New Roman" panose="02020603050405020304" pitchFamily="18" charset="0"/>
                  <a:cs typeface="Times New Roman" panose="02020603050405020304" pitchFamily="18" charset="0"/>
                </a:endParaRPr>
              </a:p>
            </p:txBody>
          </p:sp>
        </p:grpSp>
        <p:grpSp>
          <p:nvGrpSpPr>
            <p:cNvPr id="703" name="Group 702"/>
            <p:cNvGrpSpPr/>
            <p:nvPr/>
          </p:nvGrpSpPr>
          <p:grpSpPr>
            <a:xfrm>
              <a:off x="5591553" y="6151912"/>
              <a:ext cx="107722" cy="173053"/>
              <a:chOff x="5138698" y="4234998"/>
              <a:chExt cx="107722" cy="173053"/>
            </a:xfrm>
          </p:grpSpPr>
          <p:sp>
            <p:nvSpPr>
              <p:cNvPr id="706" name="Pentagon 705"/>
              <p:cNvSpPr/>
              <p:nvPr/>
            </p:nvSpPr>
            <p:spPr>
              <a:xfrm rot="16200000">
                <a:off x="5100096" y="4292027"/>
                <a:ext cx="173053" cy="58996"/>
              </a:xfrm>
              <a:prstGeom prst="homePlat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00"/>
              </a:p>
            </p:txBody>
          </p:sp>
          <p:sp>
            <p:nvSpPr>
              <p:cNvPr id="707" name="TextBox 706"/>
              <p:cNvSpPr txBox="1"/>
              <p:nvPr/>
            </p:nvSpPr>
            <p:spPr>
              <a:xfrm rot="5400000">
                <a:off x="5157293" y="4240368"/>
                <a:ext cx="70532" cy="107722"/>
              </a:xfrm>
              <a:prstGeom prst="rect">
                <a:avLst/>
              </a:prstGeom>
              <a:noFill/>
            </p:spPr>
            <p:txBody>
              <a:bodyPr vert="vert270" wrap="non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G</a:t>
                </a:r>
                <a:endParaRPr lang="en-US" sz="700" b="1" dirty="0">
                  <a:latin typeface="Times New Roman" panose="02020603050405020304" pitchFamily="18" charset="0"/>
                  <a:cs typeface="Times New Roman" panose="02020603050405020304" pitchFamily="18" charset="0"/>
                </a:endParaRPr>
              </a:p>
            </p:txBody>
          </p:sp>
        </p:grpSp>
        <p:cxnSp>
          <p:nvCxnSpPr>
            <p:cNvPr id="704" name="Straight Connector 703"/>
            <p:cNvCxnSpPr/>
            <p:nvPr/>
          </p:nvCxnSpPr>
          <p:spPr>
            <a:xfrm>
              <a:off x="5339597" y="6321230"/>
              <a:ext cx="87308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a:off x="5475152" y="5985820"/>
              <a:ext cx="873083" cy="0"/>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8077" y="5640789"/>
            <a:ext cx="4240587" cy="707886"/>
          </a:xfrm>
          <a:prstGeom prst="rect">
            <a:avLst/>
          </a:prstGeom>
          <a:noFill/>
        </p:spPr>
        <p:txBody>
          <a:bodyPr wrap="square" rtlCol="0">
            <a:spAutoFit/>
          </a:bodyPr>
          <a:lstStyle/>
          <a:p>
            <a:pPr algn="l" rtl="0"/>
            <a:r>
              <a:rPr lang="en-US" sz="2000" b="1" dirty="0" smtClean="0">
                <a:latin typeface="Times New Roman" panose="02020603050405020304" pitchFamily="18" charset="0"/>
                <a:cs typeface="Times New Roman" panose="02020603050405020304" pitchFamily="18" charset="0"/>
              </a:rPr>
              <a:t>A gene encoding the</a:t>
            </a:r>
            <a:br>
              <a:rPr lang="en-US" sz="20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Insulin like androgenic hormone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7591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13"/>
                                        </p:tgtEl>
                                        <p:attrNameLst>
                                          <p:attrName>style.visibility</p:attrName>
                                        </p:attrNameLst>
                                      </p:cBhvr>
                                      <p:to>
                                        <p:strVal val="visible"/>
                                      </p:to>
                                    </p:set>
                                    <p:animEffect transition="in" filter="wipe(down)">
                                      <p:cBhvr>
                                        <p:cTn id="11" dur="500"/>
                                        <p:tgtEl>
                                          <p:spTgt spid="513"/>
                                        </p:tgtEl>
                                      </p:cBhvr>
                                    </p:animEffect>
                                  </p:childTnLst>
                                </p:cTn>
                              </p:par>
                              <p:par>
                                <p:cTn id="12" presetID="22" presetClass="entr" presetSubtype="8" fill="hold" nodeType="withEffect">
                                  <p:stCondLst>
                                    <p:cond delay="0"/>
                                  </p:stCondLst>
                                  <p:childTnLst>
                                    <p:set>
                                      <p:cBhvr>
                                        <p:cTn id="13" dur="1" fill="hold">
                                          <p:stCondLst>
                                            <p:cond delay="0"/>
                                          </p:stCondLst>
                                        </p:cTn>
                                        <p:tgtEl>
                                          <p:spTgt spid="453"/>
                                        </p:tgtEl>
                                        <p:attrNameLst>
                                          <p:attrName>style.visibility</p:attrName>
                                        </p:attrNameLst>
                                      </p:cBhvr>
                                      <p:to>
                                        <p:strVal val="visible"/>
                                      </p:to>
                                    </p:set>
                                    <p:animEffect transition="in" filter="wipe(left)">
                                      <p:cBhvr>
                                        <p:cTn id="14" dur="500"/>
                                        <p:tgtEl>
                                          <p:spTgt spid="453"/>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511"/>
                                        </p:tgtEl>
                                        <p:attrNameLst>
                                          <p:attrName>style.visibility</p:attrName>
                                        </p:attrNameLst>
                                      </p:cBhvr>
                                      <p:to>
                                        <p:strVal val="visible"/>
                                      </p:to>
                                    </p:set>
                                    <p:anim calcmode="lin" valueType="num">
                                      <p:cBhvr additive="base">
                                        <p:cTn id="17" dur="500" fill="hold"/>
                                        <p:tgtEl>
                                          <p:spTgt spid="511"/>
                                        </p:tgtEl>
                                        <p:attrNameLst>
                                          <p:attrName>ppt_x</p:attrName>
                                        </p:attrNameLst>
                                      </p:cBhvr>
                                      <p:tavLst>
                                        <p:tav tm="0">
                                          <p:val>
                                            <p:strVal val="0-#ppt_w/2"/>
                                          </p:val>
                                        </p:tav>
                                        <p:tav tm="100000">
                                          <p:val>
                                            <p:strVal val="#ppt_x"/>
                                          </p:val>
                                        </p:tav>
                                      </p:tavLst>
                                    </p:anim>
                                    <p:anim calcmode="lin" valueType="num">
                                      <p:cBhvr additive="base">
                                        <p:cTn id="18" dur="500" fill="hold"/>
                                        <p:tgtEl>
                                          <p:spTgt spid="5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14"/>
                                        </p:tgtEl>
                                        <p:attrNameLst>
                                          <p:attrName>style.visibility</p:attrName>
                                        </p:attrNameLst>
                                      </p:cBhvr>
                                      <p:to>
                                        <p:strVal val="visible"/>
                                      </p:to>
                                    </p:set>
                                    <p:animEffect transition="in" filter="wipe(down)">
                                      <p:cBhvr>
                                        <p:cTn id="23" dur="500"/>
                                        <p:tgtEl>
                                          <p:spTgt spid="514"/>
                                        </p:tgtEl>
                                      </p:cBhvr>
                                    </p:animEffect>
                                  </p:childTnLst>
                                </p:cTn>
                              </p:par>
                              <p:par>
                                <p:cTn id="24" presetID="9"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52"/>
                                        </p:tgtEl>
                                        <p:attrNameLst>
                                          <p:attrName>style.visibility</p:attrName>
                                        </p:attrNameLst>
                                      </p:cBhvr>
                                      <p:to>
                                        <p:strVal val="visible"/>
                                      </p:to>
                                    </p:set>
                                    <p:animEffect transition="in" filter="wipe(left)">
                                      <p:cBhvr>
                                        <p:cTn id="31" dur="500"/>
                                        <p:tgtEl>
                                          <p:spTgt spid="45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5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453"/>
                                        </p:tgtEl>
                                      </p:cBhvr>
                                    </p:animEffect>
                                    <p:set>
                                      <p:cBhvr>
                                        <p:cTn id="38" dur="1" fill="hold">
                                          <p:stCondLst>
                                            <p:cond delay="499"/>
                                          </p:stCondLst>
                                        </p:cTn>
                                        <p:tgtEl>
                                          <p:spTgt spid="453"/>
                                        </p:tgtEl>
                                        <p:attrNameLst>
                                          <p:attrName>style.visibility</p:attrName>
                                        </p:attrNameLst>
                                      </p:cBhvr>
                                      <p:to>
                                        <p:strVal val="hidden"/>
                                      </p:to>
                                    </p:set>
                                  </p:childTnLst>
                                </p:cTn>
                              </p:par>
                              <p:par>
                                <p:cTn id="39" presetID="9" presetClass="exit" presetSubtype="0" fill="hold" grpId="1" nodeType="withEffect">
                                  <p:stCondLst>
                                    <p:cond delay="500"/>
                                  </p:stCondLst>
                                  <p:childTnLst>
                                    <p:animEffect transition="out" filter="dissolve">
                                      <p:cBhvr>
                                        <p:cTn id="40" dur="500"/>
                                        <p:tgtEl>
                                          <p:spTgt spid="511"/>
                                        </p:tgtEl>
                                      </p:cBhvr>
                                    </p:animEffect>
                                    <p:set>
                                      <p:cBhvr>
                                        <p:cTn id="41" dur="1" fill="hold">
                                          <p:stCondLst>
                                            <p:cond delay="499"/>
                                          </p:stCondLst>
                                        </p:cTn>
                                        <p:tgtEl>
                                          <p:spTgt spid="511"/>
                                        </p:tgtEl>
                                        <p:attrNameLst>
                                          <p:attrName>style.visibility</p:attrName>
                                        </p:attrNameLst>
                                      </p:cBhvr>
                                      <p:to>
                                        <p:strVal val="hidden"/>
                                      </p:to>
                                    </p:set>
                                  </p:childTnLst>
                                </p:cTn>
                              </p:par>
                              <p:par>
                                <p:cTn id="42" presetID="9" presetClass="exit" presetSubtype="0" fill="hold" nodeType="withEffect">
                                  <p:stCondLst>
                                    <p:cond delay="500"/>
                                  </p:stCondLst>
                                  <p:childTnLst>
                                    <p:animEffect transition="out" filter="dissolve">
                                      <p:cBhvr>
                                        <p:cTn id="43" dur="500"/>
                                        <p:tgtEl>
                                          <p:spTgt spid="452"/>
                                        </p:tgtEl>
                                      </p:cBhvr>
                                    </p:animEffect>
                                    <p:set>
                                      <p:cBhvr>
                                        <p:cTn id="44" dur="1" fill="hold">
                                          <p:stCondLst>
                                            <p:cond delay="499"/>
                                          </p:stCondLst>
                                        </p:cTn>
                                        <p:tgtEl>
                                          <p:spTgt spid="452"/>
                                        </p:tgtEl>
                                        <p:attrNameLst>
                                          <p:attrName>style.visibility</p:attrName>
                                        </p:attrNameLst>
                                      </p:cBhvr>
                                      <p:to>
                                        <p:strVal val="hidden"/>
                                      </p:to>
                                    </p:set>
                                  </p:childTnLst>
                                </p:cTn>
                              </p:par>
                              <p:par>
                                <p:cTn id="45" presetID="9" presetClass="exit" presetSubtype="0" fill="hold" grpId="1" nodeType="withEffect">
                                  <p:stCondLst>
                                    <p:cond delay="500"/>
                                  </p:stCondLst>
                                  <p:childTnLst>
                                    <p:animEffect transition="out" filter="dissolve">
                                      <p:cBhvr>
                                        <p:cTn id="46" dur="500"/>
                                        <p:tgtEl>
                                          <p:spTgt spid="520"/>
                                        </p:tgtEl>
                                      </p:cBhvr>
                                    </p:animEffect>
                                    <p:set>
                                      <p:cBhvr>
                                        <p:cTn id="47" dur="1" fill="hold">
                                          <p:stCondLst>
                                            <p:cond delay="499"/>
                                          </p:stCondLst>
                                        </p:cTn>
                                        <p:tgtEl>
                                          <p:spTgt spid="520"/>
                                        </p:tgtEl>
                                        <p:attrNameLst>
                                          <p:attrName>style.visibility</p:attrName>
                                        </p:attrNameLst>
                                      </p:cBhvr>
                                      <p:to>
                                        <p:strVal val="hidden"/>
                                      </p:to>
                                    </p:set>
                                  </p:childTnLst>
                                </p:cTn>
                              </p:par>
                              <p:par>
                                <p:cTn id="48" presetID="1" presetClass="entr" presetSubtype="0" fill="hold" nodeType="withEffect">
                                  <p:stCondLst>
                                    <p:cond delay="250"/>
                                  </p:stCondLst>
                                  <p:childTnLst>
                                    <p:set>
                                      <p:cBhvr>
                                        <p:cTn id="49" dur="1" fill="hold">
                                          <p:stCondLst>
                                            <p:cond delay="0"/>
                                          </p:stCondLst>
                                        </p:cTn>
                                        <p:tgtEl>
                                          <p:spTgt spid="689"/>
                                        </p:tgtEl>
                                        <p:attrNameLst>
                                          <p:attrName>style.visibility</p:attrName>
                                        </p:attrNameLst>
                                      </p:cBhvr>
                                      <p:to>
                                        <p:strVal val="visible"/>
                                      </p:to>
                                    </p:set>
                                  </p:childTnLst>
                                </p:cTn>
                              </p:par>
                              <p:par>
                                <p:cTn id="50" presetID="1" presetClass="entr" presetSubtype="0" fill="hold" nodeType="withEffect">
                                  <p:stCondLst>
                                    <p:cond delay="250"/>
                                  </p:stCondLst>
                                  <p:childTnLst>
                                    <p:set>
                                      <p:cBhvr>
                                        <p:cTn id="51" dur="1" fill="hold">
                                          <p:stCondLst>
                                            <p:cond delay="0"/>
                                          </p:stCondLst>
                                        </p:cTn>
                                        <p:tgtEl>
                                          <p:spTgt spid="644"/>
                                        </p:tgtEl>
                                        <p:attrNameLst>
                                          <p:attrName>style.visibility</p:attrName>
                                        </p:attrNameLst>
                                      </p:cBhvr>
                                      <p:to>
                                        <p:strVal val="visible"/>
                                      </p:to>
                                    </p:set>
                                  </p:childTnLst>
                                </p:cTn>
                              </p:par>
                              <p:par>
                                <p:cTn id="52" presetID="1" presetClass="entr" presetSubtype="0" fill="hold" nodeType="withEffect">
                                  <p:stCondLst>
                                    <p:cond delay="250"/>
                                  </p:stCondLst>
                                  <p:childTnLst>
                                    <p:set>
                                      <p:cBhvr>
                                        <p:cTn id="53" dur="1" fill="hold">
                                          <p:stCondLst>
                                            <p:cond delay="0"/>
                                          </p:stCondLst>
                                        </p:cTn>
                                        <p:tgtEl>
                                          <p:spTgt spid="599"/>
                                        </p:tgtEl>
                                        <p:attrNameLst>
                                          <p:attrName>style.visibility</p:attrName>
                                        </p:attrNameLst>
                                      </p:cBhvr>
                                      <p:to>
                                        <p:strVal val="visible"/>
                                      </p:to>
                                    </p:set>
                                  </p:childTnLst>
                                </p:cTn>
                              </p:par>
                              <p:par>
                                <p:cTn id="54" presetID="1" presetClass="entr" presetSubtype="0" fill="hold" nodeType="withEffect">
                                  <p:stCondLst>
                                    <p:cond delay="250"/>
                                  </p:stCondLst>
                                  <p:childTnLst>
                                    <p:set>
                                      <p:cBhvr>
                                        <p:cTn id="55" dur="1" fill="hold">
                                          <p:stCondLst>
                                            <p:cond delay="0"/>
                                          </p:stCondLst>
                                        </p:cTn>
                                        <p:tgtEl>
                                          <p:spTgt spid="554"/>
                                        </p:tgtEl>
                                        <p:attrNameLst>
                                          <p:attrName>style.visibility</p:attrName>
                                        </p:attrNameLst>
                                      </p:cBhvr>
                                      <p:to>
                                        <p:strVal val="visible"/>
                                      </p:to>
                                    </p:set>
                                  </p:childTnLst>
                                </p:cTn>
                              </p:par>
                            </p:childTnLst>
                          </p:cTn>
                        </p:par>
                        <p:par>
                          <p:cTn id="56" fill="hold">
                            <p:stCondLst>
                              <p:cond delay="1000"/>
                            </p:stCondLst>
                            <p:childTnLst>
                              <p:par>
                                <p:cTn id="57" presetID="35" presetClass="path" presetSubtype="0" accel="50000" decel="50000" fill="hold" nodeType="afterEffect">
                                  <p:stCondLst>
                                    <p:cond delay="500"/>
                                  </p:stCondLst>
                                  <p:childTnLst>
                                    <p:animMotion origin="layout" path="M 2.77778E-7 -1.48148E-6 L 0.01788 -0.08148 " pathEditMode="relative" rAng="0" ptsTypes="AA">
                                      <p:cBhvr>
                                        <p:cTn id="58" dur="2000" fill="hold"/>
                                        <p:tgtEl>
                                          <p:spTgt spid="554"/>
                                        </p:tgtEl>
                                        <p:attrNameLst>
                                          <p:attrName>ppt_x</p:attrName>
                                          <p:attrName>ppt_y</p:attrName>
                                        </p:attrNameLst>
                                      </p:cBhvr>
                                      <p:rCtr x="885" y="-4074"/>
                                    </p:animMotion>
                                  </p:childTnLst>
                                </p:cTn>
                              </p:par>
                              <p:par>
                                <p:cTn id="59" presetID="49" presetClass="path" presetSubtype="0" accel="50000" decel="50000" fill="hold" nodeType="withEffect">
                                  <p:stCondLst>
                                    <p:cond delay="500"/>
                                  </p:stCondLst>
                                  <p:childTnLst>
                                    <p:animMotion origin="layout" path="M -3.33333E-6 1.11111E-6 L -0.10729 0.07778 " pathEditMode="relative" rAng="0" ptsTypes="AA">
                                      <p:cBhvr>
                                        <p:cTn id="60" dur="2000" fill="hold"/>
                                        <p:tgtEl>
                                          <p:spTgt spid="599"/>
                                        </p:tgtEl>
                                        <p:attrNameLst>
                                          <p:attrName>ppt_x</p:attrName>
                                          <p:attrName>ppt_y</p:attrName>
                                        </p:attrNameLst>
                                      </p:cBhvr>
                                      <p:rCtr x="-5365" y="3889"/>
                                    </p:animMotion>
                                  </p:childTnLst>
                                </p:cTn>
                              </p:par>
                              <p:par>
                                <p:cTn id="61" presetID="56" presetClass="path" presetSubtype="0" accel="50000" decel="50000" fill="hold" nodeType="withEffect">
                                  <p:stCondLst>
                                    <p:cond delay="500"/>
                                  </p:stCondLst>
                                  <p:childTnLst>
                                    <p:animMotion origin="layout" path="M -1.66667E-6 -4.44444E-6 L 0.08386 -0.07384 " pathEditMode="relative" rAng="0" ptsTypes="AA">
                                      <p:cBhvr>
                                        <p:cTn id="62" dur="2000" fill="hold"/>
                                        <p:tgtEl>
                                          <p:spTgt spid="644"/>
                                        </p:tgtEl>
                                        <p:attrNameLst>
                                          <p:attrName>ppt_x</p:attrName>
                                          <p:attrName>ppt_y</p:attrName>
                                        </p:attrNameLst>
                                      </p:cBhvr>
                                      <p:rCtr x="4184" y="-3704"/>
                                    </p:animMotion>
                                  </p:childTnLst>
                                </p:cTn>
                              </p:par>
                              <p:par>
                                <p:cTn id="63" presetID="63" presetClass="path" presetSubtype="0" accel="50000" decel="50000" fill="hold" nodeType="withEffect">
                                  <p:stCondLst>
                                    <p:cond delay="500"/>
                                  </p:stCondLst>
                                  <p:childTnLst>
                                    <p:animMotion origin="layout" path="M 1.94444E-6 2.59259E-6 L 0.04201 0.06296 " pathEditMode="relative" rAng="0" ptsTypes="AA">
                                      <p:cBhvr>
                                        <p:cTn id="64" dur="2000" fill="hold"/>
                                        <p:tgtEl>
                                          <p:spTgt spid="689"/>
                                        </p:tgtEl>
                                        <p:attrNameLst>
                                          <p:attrName>ppt_x</p:attrName>
                                          <p:attrName>ppt_y</p:attrName>
                                        </p:attrNameLst>
                                      </p:cBhvr>
                                      <p:rCtr x="2101" y="3148"/>
                                    </p:animMotion>
                                  </p:childTnLst>
                                </p:cTn>
                              </p:par>
                            </p:childTnLst>
                          </p:cTn>
                        </p:par>
                        <p:par>
                          <p:cTn id="65" fill="hold">
                            <p:stCondLst>
                              <p:cond delay="3500"/>
                            </p:stCondLst>
                            <p:childTnLst>
                              <p:par>
                                <p:cTn id="66" presetID="14" presetClass="exit" presetSubtype="10" fill="hold" nodeType="afterEffect">
                                  <p:stCondLst>
                                    <p:cond delay="500"/>
                                  </p:stCondLst>
                                  <p:childTnLst>
                                    <p:animEffect transition="out" filter="randombar(horizontal)">
                                      <p:cBhvr>
                                        <p:cTn id="67" dur="1000"/>
                                        <p:tgtEl>
                                          <p:spTgt spid="689"/>
                                        </p:tgtEl>
                                      </p:cBhvr>
                                    </p:animEffect>
                                    <p:set>
                                      <p:cBhvr>
                                        <p:cTn id="68" dur="1" fill="hold">
                                          <p:stCondLst>
                                            <p:cond delay="999"/>
                                          </p:stCondLst>
                                        </p:cTn>
                                        <p:tgtEl>
                                          <p:spTgt spid="689"/>
                                        </p:tgtEl>
                                        <p:attrNameLst>
                                          <p:attrName>style.visibility</p:attrName>
                                        </p:attrNameLst>
                                      </p:cBhvr>
                                      <p:to>
                                        <p:strVal val="hidden"/>
                                      </p:to>
                                    </p:set>
                                  </p:childTnLst>
                                </p:cTn>
                              </p:par>
                              <p:par>
                                <p:cTn id="69" presetID="14" presetClass="exit" presetSubtype="10" fill="hold" nodeType="withEffect">
                                  <p:stCondLst>
                                    <p:cond delay="500"/>
                                  </p:stCondLst>
                                  <p:childTnLst>
                                    <p:animEffect transition="out" filter="randombar(horizontal)">
                                      <p:cBhvr>
                                        <p:cTn id="70" dur="1000"/>
                                        <p:tgtEl>
                                          <p:spTgt spid="644"/>
                                        </p:tgtEl>
                                      </p:cBhvr>
                                    </p:animEffect>
                                    <p:set>
                                      <p:cBhvr>
                                        <p:cTn id="71" dur="1" fill="hold">
                                          <p:stCondLst>
                                            <p:cond delay="999"/>
                                          </p:stCondLst>
                                        </p:cTn>
                                        <p:tgtEl>
                                          <p:spTgt spid="644"/>
                                        </p:tgtEl>
                                        <p:attrNameLst>
                                          <p:attrName>style.visibility</p:attrName>
                                        </p:attrNameLst>
                                      </p:cBhvr>
                                      <p:to>
                                        <p:strVal val="hidden"/>
                                      </p:to>
                                    </p:set>
                                  </p:childTnLst>
                                </p:cTn>
                              </p:par>
                              <p:par>
                                <p:cTn id="72" presetID="14" presetClass="exit" presetSubtype="10" fill="hold" nodeType="withEffect">
                                  <p:stCondLst>
                                    <p:cond delay="500"/>
                                  </p:stCondLst>
                                  <p:childTnLst>
                                    <p:animEffect transition="out" filter="randombar(horizontal)">
                                      <p:cBhvr>
                                        <p:cTn id="73" dur="1000"/>
                                        <p:tgtEl>
                                          <p:spTgt spid="599"/>
                                        </p:tgtEl>
                                      </p:cBhvr>
                                    </p:animEffect>
                                    <p:set>
                                      <p:cBhvr>
                                        <p:cTn id="74" dur="1" fill="hold">
                                          <p:stCondLst>
                                            <p:cond delay="999"/>
                                          </p:stCondLst>
                                        </p:cTn>
                                        <p:tgtEl>
                                          <p:spTgt spid="599"/>
                                        </p:tgtEl>
                                        <p:attrNameLst>
                                          <p:attrName>style.visibility</p:attrName>
                                        </p:attrNameLst>
                                      </p:cBhvr>
                                      <p:to>
                                        <p:strVal val="hidden"/>
                                      </p:to>
                                    </p:set>
                                  </p:childTnLst>
                                </p:cTn>
                              </p:par>
                              <p:par>
                                <p:cTn id="75" presetID="14" presetClass="exit" presetSubtype="10" fill="hold" nodeType="withEffect">
                                  <p:stCondLst>
                                    <p:cond delay="500"/>
                                  </p:stCondLst>
                                  <p:childTnLst>
                                    <p:animEffect transition="out" filter="randombar(horizontal)">
                                      <p:cBhvr>
                                        <p:cTn id="76" dur="1000"/>
                                        <p:tgtEl>
                                          <p:spTgt spid="554"/>
                                        </p:tgtEl>
                                      </p:cBhvr>
                                    </p:animEffect>
                                    <p:set>
                                      <p:cBhvr>
                                        <p:cTn id="77" dur="1" fill="hold">
                                          <p:stCondLst>
                                            <p:cond delay="999"/>
                                          </p:stCondLst>
                                        </p:cTn>
                                        <p:tgtEl>
                                          <p:spTgt spid="554"/>
                                        </p:tgtEl>
                                        <p:attrNameLst>
                                          <p:attrName>style.visibility</p:attrName>
                                        </p:attrNameLst>
                                      </p:cBhvr>
                                      <p:to>
                                        <p:strVal val="hidden"/>
                                      </p:to>
                                    </p:set>
                                  </p:childTnLst>
                                </p:cTn>
                              </p:par>
                            </p:childTnLst>
                          </p:cTn>
                        </p:par>
                        <p:par>
                          <p:cTn id="78" fill="hold">
                            <p:stCondLst>
                              <p:cond delay="5000"/>
                            </p:stCondLst>
                            <p:childTnLst>
                              <p:par>
                                <p:cTn id="79" presetID="9" presetClass="exit" presetSubtype="0" fill="hold" grpId="1" nodeType="afterEffect">
                                  <p:stCondLst>
                                    <p:cond delay="0"/>
                                  </p:stCondLst>
                                  <p:childTnLst>
                                    <p:animEffect transition="out" filter="dissolve">
                                      <p:cBhvr>
                                        <p:cTn id="80" dur="500"/>
                                        <p:tgtEl>
                                          <p:spTgt spid="514"/>
                                        </p:tgtEl>
                                      </p:cBhvr>
                                    </p:animEffect>
                                    <p:set>
                                      <p:cBhvr>
                                        <p:cTn id="81" dur="1" fill="hold">
                                          <p:stCondLst>
                                            <p:cond delay="499"/>
                                          </p:stCondLst>
                                        </p:cTn>
                                        <p:tgtEl>
                                          <p:spTgt spid="514"/>
                                        </p:tgtEl>
                                        <p:attrNameLst>
                                          <p:attrName>style.visibility</p:attrName>
                                        </p:attrNameLst>
                                      </p:cBhvr>
                                      <p:to>
                                        <p:strVal val="hidden"/>
                                      </p:to>
                                    </p:set>
                                  </p:childTnLst>
                                </p:cTn>
                              </p:par>
                            </p:childTnLst>
                          </p:cTn>
                        </p:par>
                        <p:par>
                          <p:cTn id="82" fill="hold">
                            <p:stCondLst>
                              <p:cond delay="5500"/>
                            </p:stCondLst>
                            <p:childTnLst>
                              <p:par>
                                <p:cTn id="83" presetID="9" presetClass="exit" presetSubtype="0" fill="hold" nodeType="afterEffect">
                                  <p:stCondLst>
                                    <p:cond delay="0"/>
                                  </p:stCondLst>
                                  <p:childTnLst>
                                    <p:animEffect transition="out" filter="dissolve">
                                      <p:cBhvr>
                                        <p:cTn id="84" dur="500"/>
                                        <p:tgtEl>
                                          <p:spTgt spid="2"/>
                                        </p:tgtEl>
                                      </p:cBhvr>
                                    </p:animEffect>
                                    <p:set>
                                      <p:cBhvr>
                                        <p:cTn id="8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0"/>
      <p:bldP spid="511" grpId="1"/>
      <p:bldP spid="513" grpId="0" animBg="1"/>
      <p:bldP spid="514" grpId="0" animBg="1"/>
      <p:bldP spid="514" grpId="1" animBg="1"/>
      <p:bldP spid="520" grpId="0"/>
      <p:bldP spid="52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86475" y="4097122"/>
            <a:ext cx="7319789" cy="2049312"/>
            <a:chOff x="1764392" y="3153056"/>
            <a:chExt cx="8177489" cy="2049312"/>
          </a:xfrm>
        </p:grpSpPr>
        <p:pic>
          <p:nvPicPr>
            <p:cNvPr id="63" name="Picture 3" descr="H:\Rivka\N IBN 2009, 2010-2013\ניסוי תלות בזמן אחרי הזרקת ds\RB times\3 and 7 days\3 and 7 days dark.bmp"/>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5282" t="51002" r="47658" b="30380"/>
            <a:stretch/>
          </p:blipFill>
          <p:spPr bwMode="auto">
            <a:xfrm>
              <a:off x="3876522" y="3971808"/>
              <a:ext cx="1940118" cy="582444"/>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2" descr="H:\Rivka\N IBN 2009, 2010-2013\ניסוי תלות בזמן אחרי הזרקת ds\RB times\rb 14 days and conerols dark.bmp"/>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52646" t="26603" r="29571" b="54778"/>
            <a:stretch/>
          </p:blipFill>
          <p:spPr bwMode="auto">
            <a:xfrm>
              <a:off x="2575764" y="3979007"/>
              <a:ext cx="1275008" cy="583196"/>
            </a:xfrm>
            <a:prstGeom prst="rect">
              <a:avLst/>
            </a:prstGeom>
            <a:noFill/>
            <a:extLst>
              <a:ext uri="{909E8E84-426E-40DD-AFC4-6F175D3DCCD1}">
                <a14:hiddenFill xmlns:a14="http://schemas.microsoft.com/office/drawing/2010/main" xmlns="">
                  <a:solidFill>
                    <a:srgbClr val="FFFFFF"/>
                  </a:solidFill>
                </a14:hiddenFill>
              </a:ext>
            </a:extLst>
          </p:spPr>
        </p:pic>
        <p:sp>
          <p:nvSpPr>
            <p:cNvPr id="55" name="TextBox 54"/>
            <p:cNvSpPr txBox="1"/>
            <p:nvPr/>
          </p:nvSpPr>
          <p:spPr>
            <a:xfrm>
              <a:off x="4228513" y="3154552"/>
              <a:ext cx="1251139" cy="369332"/>
            </a:xfrm>
            <a:prstGeom prst="rect">
              <a:avLst/>
            </a:prstGeom>
            <a:noFill/>
          </p:spPr>
          <p:txBody>
            <a:bodyPr wrap="square" rtlCol="1">
              <a:spAutoFit/>
            </a:bodyPr>
            <a:lstStyle/>
            <a:p>
              <a:pPr algn="ctr"/>
              <a:r>
                <a:rPr lang="en-US" dirty="0">
                  <a:latin typeface="Times New Roman" panose="02020603050405020304" pitchFamily="18" charset="0"/>
                  <a:cs typeface="Times New Roman" panose="02020603050405020304" pitchFamily="18" charset="0"/>
                </a:rPr>
                <a:t>3 days</a:t>
              </a:r>
              <a:endParaRPr lang="he-IL"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906346" y="3938056"/>
              <a:ext cx="149956" cy="253916"/>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1</a:t>
              </a:r>
              <a:endParaRPr lang="he-IL" sz="1050" dirty="0">
                <a:solidFill>
                  <a:schemeClr val="bg1"/>
                </a:solidFill>
                <a:latin typeface="Times New Roman" pitchFamily="18" charset="0"/>
                <a:cs typeface="Times New Roman" pitchFamily="18" charset="0"/>
              </a:endParaRPr>
            </a:p>
          </p:txBody>
        </p:sp>
        <p:sp>
          <p:nvSpPr>
            <p:cNvPr id="9" name="TextBox 8"/>
            <p:cNvSpPr txBox="1"/>
            <p:nvPr/>
          </p:nvSpPr>
          <p:spPr>
            <a:xfrm>
              <a:off x="4647913" y="3938056"/>
              <a:ext cx="149956" cy="253916"/>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4</a:t>
              </a:r>
              <a:endParaRPr lang="he-IL" sz="1050" dirty="0">
                <a:solidFill>
                  <a:schemeClr val="bg1"/>
                </a:solidFill>
                <a:latin typeface="Times New Roman" pitchFamily="18" charset="0"/>
                <a:cs typeface="Times New Roman" pitchFamily="18" charset="0"/>
              </a:endParaRPr>
            </a:p>
          </p:txBody>
        </p:sp>
        <p:sp>
          <p:nvSpPr>
            <p:cNvPr id="10" name="TextBox 9"/>
            <p:cNvSpPr txBox="1"/>
            <p:nvPr/>
          </p:nvSpPr>
          <p:spPr>
            <a:xfrm>
              <a:off x="4895102" y="3938056"/>
              <a:ext cx="149956" cy="253916"/>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5</a:t>
              </a:r>
              <a:endParaRPr lang="he-IL" sz="1050" dirty="0">
                <a:solidFill>
                  <a:schemeClr val="bg1"/>
                </a:solidFill>
                <a:latin typeface="Times New Roman" pitchFamily="18" charset="0"/>
                <a:cs typeface="Times New Roman" pitchFamily="18" charset="0"/>
              </a:endParaRPr>
            </a:p>
          </p:txBody>
        </p:sp>
        <p:sp>
          <p:nvSpPr>
            <p:cNvPr id="11" name="TextBox 10"/>
            <p:cNvSpPr txBox="1"/>
            <p:nvPr/>
          </p:nvSpPr>
          <p:spPr>
            <a:xfrm>
              <a:off x="5142291" y="3938056"/>
              <a:ext cx="149956" cy="253916"/>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6</a:t>
              </a:r>
              <a:endParaRPr lang="he-IL" sz="1050" dirty="0">
                <a:solidFill>
                  <a:schemeClr val="bg1"/>
                </a:solidFill>
                <a:latin typeface="Times New Roman" pitchFamily="18" charset="0"/>
                <a:cs typeface="Times New Roman" pitchFamily="18" charset="0"/>
              </a:endParaRPr>
            </a:p>
          </p:txBody>
        </p:sp>
        <p:sp>
          <p:nvSpPr>
            <p:cNvPr id="12" name="TextBox 11"/>
            <p:cNvSpPr txBox="1"/>
            <p:nvPr/>
          </p:nvSpPr>
          <p:spPr>
            <a:xfrm>
              <a:off x="5389480" y="3938056"/>
              <a:ext cx="149956" cy="253916"/>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7</a:t>
              </a:r>
              <a:endParaRPr lang="he-IL" sz="1050" dirty="0">
                <a:solidFill>
                  <a:schemeClr val="bg1"/>
                </a:solidFill>
                <a:latin typeface="Times New Roman" pitchFamily="18" charset="0"/>
                <a:cs typeface="Times New Roman" pitchFamily="18" charset="0"/>
              </a:endParaRPr>
            </a:p>
          </p:txBody>
        </p:sp>
        <p:sp>
          <p:nvSpPr>
            <p:cNvPr id="13" name="TextBox 12"/>
            <p:cNvSpPr txBox="1"/>
            <p:nvPr/>
          </p:nvSpPr>
          <p:spPr>
            <a:xfrm>
              <a:off x="5636670" y="3938056"/>
              <a:ext cx="149956" cy="253916"/>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8</a:t>
              </a:r>
              <a:endParaRPr lang="he-IL" sz="1050" dirty="0">
                <a:solidFill>
                  <a:schemeClr val="bg1"/>
                </a:solidFill>
                <a:latin typeface="Times New Roman" pitchFamily="18" charset="0"/>
                <a:cs typeface="Times New Roman" pitchFamily="18" charset="0"/>
              </a:endParaRPr>
            </a:p>
          </p:txBody>
        </p:sp>
        <p:sp>
          <p:nvSpPr>
            <p:cNvPr id="16" name="TextBox 15"/>
            <p:cNvSpPr txBox="1"/>
            <p:nvPr/>
          </p:nvSpPr>
          <p:spPr>
            <a:xfrm>
              <a:off x="4153535" y="3938056"/>
              <a:ext cx="149956" cy="253916"/>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2</a:t>
              </a:r>
              <a:endParaRPr lang="he-IL" sz="1050" dirty="0">
                <a:solidFill>
                  <a:schemeClr val="bg1"/>
                </a:solidFill>
                <a:latin typeface="Times New Roman" pitchFamily="18" charset="0"/>
                <a:cs typeface="Times New Roman" pitchFamily="18" charset="0"/>
              </a:endParaRPr>
            </a:p>
          </p:txBody>
        </p:sp>
        <p:sp>
          <p:nvSpPr>
            <p:cNvPr id="17" name="TextBox 16"/>
            <p:cNvSpPr txBox="1"/>
            <p:nvPr/>
          </p:nvSpPr>
          <p:spPr>
            <a:xfrm>
              <a:off x="4400724" y="3938056"/>
              <a:ext cx="149956" cy="253916"/>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3</a:t>
              </a:r>
              <a:endParaRPr lang="he-IL" sz="1050" dirty="0">
                <a:solidFill>
                  <a:schemeClr val="bg1"/>
                </a:solidFill>
                <a:latin typeface="Times New Roman" pitchFamily="18" charset="0"/>
                <a:cs typeface="Times New Roman" pitchFamily="18" charset="0"/>
              </a:endParaRPr>
            </a:p>
          </p:txBody>
        </p:sp>
        <p:sp>
          <p:nvSpPr>
            <p:cNvPr id="49" name="Left Brace 48"/>
            <p:cNvSpPr/>
            <p:nvPr/>
          </p:nvSpPr>
          <p:spPr>
            <a:xfrm rot="5400000">
              <a:off x="4675465" y="2848238"/>
              <a:ext cx="342599" cy="1918938"/>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8" name="TextBox 37"/>
            <p:cNvSpPr txBox="1"/>
            <p:nvPr/>
          </p:nvSpPr>
          <p:spPr>
            <a:xfrm>
              <a:off x="2734803" y="3954641"/>
              <a:ext cx="319037" cy="253916"/>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T</a:t>
              </a:r>
              <a:r>
                <a:rPr lang="en-US" sz="1050" baseline="-25000" dirty="0">
                  <a:solidFill>
                    <a:schemeClr val="bg1"/>
                  </a:solidFill>
                  <a:latin typeface="Times New Roman" pitchFamily="18" charset="0"/>
                  <a:cs typeface="Times New Roman" pitchFamily="18" charset="0"/>
                </a:rPr>
                <a:t>0</a:t>
              </a:r>
              <a:endParaRPr lang="he-IL" sz="1050" baseline="-25000" dirty="0">
                <a:solidFill>
                  <a:schemeClr val="bg1"/>
                </a:solidFill>
                <a:latin typeface="Times New Roman" pitchFamily="18" charset="0"/>
                <a:cs typeface="Times New Roman" pitchFamily="18" charset="0"/>
              </a:endParaRPr>
            </a:p>
          </p:txBody>
        </p:sp>
        <p:sp>
          <p:nvSpPr>
            <p:cNvPr id="46" name="TextBox 45"/>
            <p:cNvSpPr txBox="1"/>
            <p:nvPr/>
          </p:nvSpPr>
          <p:spPr>
            <a:xfrm>
              <a:off x="2979187" y="3954641"/>
              <a:ext cx="319037" cy="253916"/>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T</a:t>
              </a:r>
              <a:r>
                <a:rPr lang="en-US" sz="1050" baseline="-25000" dirty="0">
                  <a:solidFill>
                    <a:schemeClr val="bg1"/>
                  </a:solidFill>
                  <a:latin typeface="Times New Roman" pitchFamily="18" charset="0"/>
                  <a:cs typeface="Times New Roman" pitchFamily="18" charset="0"/>
                </a:rPr>
                <a:t>0</a:t>
              </a:r>
              <a:endParaRPr lang="he-IL" sz="1050" baseline="-25000" dirty="0">
                <a:solidFill>
                  <a:schemeClr val="bg1"/>
                </a:solidFill>
                <a:latin typeface="Times New Roman" pitchFamily="18" charset="0"/>
                <a:cs typeface="Times New Roman" pitchFamily="18" charset="0"/>
              </a:endParaRPr>
            </a:p>
          </p:txBody>
        </p:sp>
        <p:sp>
          <p:nvSpPr>
            <p:cNvPr id="47" name="TextBox 46"/>
            <p:cNvSpPr txBox="1"/>
            <p:nvPr/>
          </p:nvSpPr>
          <p:spPr>
            <a:xfrm>
              <a:off x="3259062" y="3954641"/>
              <a:ext cx="319037" cy="253916"/>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T</a:t>
              </a:r>
              <a:r>
                <a:rPr lang="en-US" sz="1050" baseline="-25000" dirty="0">
                  <a:solidFill>
                    <a:schemeClr val="bg1"/>
                  </a:solidFill>
                  <a:latin typeface="Times New Roman" pitchFamily="18" charset="0"/>
                  <a:cs typeface="Times New Roman" pitchFamily="18" charset="0"/>
                </a:rPr>
                <a:t>1</a:t>
              </a:r>
              <a:endParaRPr lang="he-IL" sz="1050" baseline="-25000" dirty="0">
                <a:solidFill>
                  <a:schemeClr val="bg1"/>
                </a:solidFill>
                <a:latin typeface="Times New Roman" pitchFamily="18" charset="0"/>
                <a:cs typeface="Times New Roman" pitchFamily="18" charset="0"/>
              </a:endParaRPr>
            </a:p>
          </p:txBody>
        </p:sp>
        <p:sp>
          <p:nvSpPr>
            <p:cNvPr id="48" name="TextBox 47"/>
            <p:cNvSpPr txBox="1"/>
            <p:nvPr/>
          </p:nvSpPr>
          <p:spPr>
            <a:xfrm>
              <a:off x="3482861" y="3955926"/>
              <a:ext cx="319037" cy="253916"/>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T</a:t>
              </a:r>
              <a:r>
                <a:rPr lang="en-US" sz="1050" baseline="-25000" dirty="0">
                  <a:solidFill>
                    <a:schemeClr val="bg1"/>
                  </a:solidFill>
                  <a:latin typeface="Times New Roman" pitchFamily="18" charset="0"/>
                  <a:cs typeface="Times New Roman" pitchFamily="18" charset="0"/>
                </a:rPr>
                <a:t>1</a:t>
              </a:r>
              <a:endParaRPr lang="he-IL" sz="1050" baseline="-25000" dirty="0">
                <a:solidFill>
                  <a:schemeClr val="bg1"/>
                </a:solidFill>
                <a:latin typeface="Times New Roman" pitchFamily="18" charset="0"/>
                <a:cs typeface="Times New Roman" pitchFamily="18" charset="0"/>
              </a:endParaRPr>
            </a:p>
          </p:txBody>
        </p:sp>
        <p:sp>
          <p:nvSpPr>
            <p:cNvPr id="52" name="Left Brace 51"/>
            <p:cNvSpPr/>
            <p:nvPr/>
          </p:nvSpPr>
          <p:spPr>
            <a:xfrm rot="5400000">
              <a:off x="2782335" y="2945032"/>
              <a:ext cx="317653" cy="1735900"/>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sz="1200">
                <a:cs typeface="+mj-cs"/>
              </a:endParaRPr>
            </a:p>
          </p:txBody>
        </p:sp>
        <p:sp>
          <p:nvSpPr>
            <p:cNvPr id="58" name="TextBox 57"/>
            <p:cNvSpPr txBox="1"/>
            <p:nvPr/>
          </p:nvSpPr>
          <p:spPr>
            <a:xfrm>
              <a:off x="2292501" y="3168996"/>
              <a:ext cx="1126079" cy="369332"/>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Controls</a:t>
              </a:r>
              <a:endParaRPr lang="he-IL" dirty="0">
                <a:latin typeface="Times New Roman" panose="02020603050405020304" pitchFamily="18" charset="0"/>
                <a:cs typeface="Times New Roman" panose="02020603050405020304" pitchFamily="18" charset="0"/>
              </a:endParaRPr>
            </a:p>
          </p:txBody>
        </p:sp>
        <p:pic>
          <p:nvPicPr>
            <p:cNvPr id="53" name="Picture 2" descr="H:\Rivka\N IBN 2009, 2010-2013\ניסוי תלות בזמן אחרי הזרקת ds\RB times\rb 14 days and conerols dark.bmp"/>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69171" t="26603" r="19549" b="54778"/>
            <a:stretch/>
          </p:blipFill>
          <p:spPr bwMode="auto">
            <a:xfrm flipH="1">
              <a:off x="1764392" y="3979007"/>
              <a:ext cx="808724" cy="583196"/>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2" descr="H:\Rivka\N IBN 2009, 2010-2013\ניסוי תלות בזמן אחרי הזרקת ds\RB times\rb 14 days and conerols dark.bmp"/>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68508" t="58235" r="20213" b="22666"/>
            <a:stretch/>
          </p:blipFill>
          <p:spPr bwMode="auto">
            <a:xfrm flipH="1">
              <a:off x="1764392" y="4604126"/>
              <a:ext cx="808725" cy="598242"/>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2" descr="H:\Rivka\N IBN 2009, 2010-2013\ניסוי תלות בזמן אחרי הזרקת ds\RB times\rb 14 days and conerols dark.bmp"/>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5170" t="26603" r="47135" b="54778"/>
            <a:stretch/>
          </p:blipFill>
          <p:spPr bwMode="auto">
            <a:xfrm>
              <a:off x="7956203" y="3967304"/>
              <a:ext cx="1985678" cy="583196"/>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2" descr="H:\Rivka\N IBN 2009, 2010-2013\ניסוי תלות בזמן אחרי הזרקת ds\RB times\rb 14 days and conerols dark.bmp"/>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4507" t="58235" r="47798" b="22666"/>
            <a:stretch/>
          </p:blipFill>
          <p:spPr bwMode="auto">
            <a:xfrm>
              <a:off x="7956203" y="4596175"/>
              <a:ext cx="1985678" cy="598242"/>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2" descr="H:\Rivka\N IBN 2009, 2010-2013\ניסוי תלות בזמן אחרי הזרקת ds\RB times\rb 14 days and conerols dark.bmp"/>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51802" t="58235" r="30055" b="22666"/>
            <a:stretch/>
          </p:blipFill>
          <p:spPr bwMode="auto">
            <a:xfrm>
              <a:off x="2562885" y="4604126"/>
              <a:ext cx="1300766" cy="598242"/>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Picture 3" descr="H:\Rivka\N IBN 2009, 2010-2013\ניסוי תלות בזמן אחרי הזרקת ds\RB times\3 and 7 days\3 and 7 days dark.bmp"/>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6236" t="18751" r="46576" b="62378"/>
            <a:stretch/>
          </p:blipFill>
          <p:spPr bwMode="auto">
            <a:xfrm>
              <a:off x="3886963" y="4605177"/>
              <a:ext cx="1949303" cy="590345"/>
            </a:xfrm>
            <a:prstGeom prst="rect">
              <a:avLst/>
            </a:prstGeom>
            <a:noFill/>
            <a:extLst>
              <a:ext uri="{909E8E84-426E-40DD-AFC4-6F175D3DCCD1}">
                <a14:hiddenFill xmlns:a14="http://schemas.microsoft.com/office/drawing/2010/main" xmlns="">
                  <a:solidFill>
                    <a:srgbClr val="FFFFFF"/>
                  </a:solidFill>
                </a14:hiddenFill>
              </a:ext>
            </a:extLst>
          </p:spPr>
        </p:pic>
        <p:pic>
          <p:nvPicPr>
            <p:cNvPr id="68" name="Picture 3" descr="H:\Rivka\N IBN 2009, 2010-2013\ניסוי תלות בזמן אחרי הזרקת ds\RB times\3 and 7 days\3 and 7 days dark.bmp"/>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5318" t="51002" r="16094" b="30380"/>
            <a:stretch/>
          </p:blipFill>
          <p:spPr bwMode="auto">
            <a:xfrm>
              <a:off x="5856395" y="3973423"/>
              <a:ext cx="2049647" cy="582444"/>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3" descr="H:\Rivka\N IBN 2009, 2010-2013\ניסוי תלות בזמן אחרי הזרקת ds\RB times\3 and 7 days\3 and 7 days dark.bmp"/>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6400" t="18751" r="15123" b="62378"/>
            <a:stretch/>
          </p:blipFill>
          <p:spPr bwMode="auto">
            <a:xfrm>
              <a:off x="5868750" y="4604072"/>
              <a:ext cx="2041695" cy="590345"/>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TextBox 44"/>
            <p:cNvSpPr txBox="1"/>
            <p:nvPr/>
          </p:nvSpPr>
          <p:spPr>
            <a:xfrm>
              <a:off x="2073212" y="3956134"/>
              <a:ext cx="219367" cy="415498"/>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PC</a:t>
              </a:r>
              <a:endParaRPr lang="he-IL" sz="1050" dirty="0">
                <a:solidFill>
                  <a:schemeClr val="bg1"/>
                </a:solidFill>
                <a:latin typeface="Times New Roman" pitchFamily="18" charset="0"/>
                <a:cs typeface="Times New Roman" pitchFamily="18" charset="0"/>
              </a:endParaRPr>
            </a:p>
          </p:txBody>
        </p:sp>
        <p:sp>
          <p:nvSpPr>
            <p:cNvPr id="44" name="TextBox 43"/>
            <p:cNvSpPr txBox="1"/>
            <p:nvPr/>
          </p:nvSpPr>
          <p:spPr>
            <a:xfrm>
              <a:off x="2317937" y="3964166"/>
              <a:ext cx="257827" cy="253916"/>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NC</a:t>
              </a:r>
              <a:endParaRPr lang="he-IL" sz="1050" dirty="0">
                <a:solidFill>
                  <a:schemeClr val="bg1"/>
                </a:solidFill>
                <a:latin typeface="Times New Roman" pitchFamily="18" charset="0"/>
                <a:cs typeface="Times New Roman" pitchFamily="18" charset="0"/>
              </a:endParaRPr>
            </a:p>
          </p:txBody>
        </p:sp>
        <p:sp>
          <p:nvSpPr>
            <p:cNvPr id="56" name="TextBox 55"/>
            <p:cNvSpPr txBox="1"/>
            <p:nvPr/>
          </p:nvSpPr>
          <p:spPr>
            <a:xfrm>
              <a:off x="6163177" y="3153056"/>
              <a:ext cx="1251139" cy="369332"/>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7 days</a:t>
              </a:r>
              <a:endParaRPr lang="he-IL"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911832" y="3938197"/>
              <a:ext cx="149956" cy="253916"/>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9</a:t>
              </a:r>
              <a:endParaRPr lang="he-IL" sz="1050" dirty="0">
                <a:solidFill>
                  <a:schemeClr val="bg1"/>
                </a:solidFill>
                <a:latin typeface="Times New Roman" pitchFamily="18" charset="0"/>
                <a:cs typeface="Times New Roman" pitchFamily="18" charset="0"/>
              </a:endParaRPr>
            </a:p>
          </p:txBody>
        </p:sp>
        <p:sp>
          <p:nvSpPr>
            <p:cNvPr id="15" name="TextBox 14"/>
            <p:cNvSpPr txBox="1"/>
            <p:nvPr/>
          </p:nvSpPr>
          <p:spPr>
            <a:xfrm>
              <a:off x="6163349" y="3938197"/>
              <a:ext cx="149956" cy="415498"/>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10</a:t>
              </a:r>
              <a:endParaRPr lang="he-IL" sz="1050" dirty="0">
                <a:solidFill>
                  <a:schemeClr val="bg1"/>
                </a:solidFill>
                <a:latin typeface="Times New Roman" pitchFamily="18" charset="0"/>
                <a:cs typeface="Times New Roman" pitchFamily="18" charset="0"/>
              </a:endParaRPr>
            </a:p>
          </p:txBody>
        </p:sp>
        <p:sp>
          <p:nvSpPr>
            <p:cNvPr id="18" name="TextBox 17"/>
            <p:cNvSpPr txBox="1"/>
            <p:nvPr/>
          </p:nvSpPr>
          <p:spPr>
            <a:xfrm>
              <a:off x="6414866" y="3929546"/>
              <a:ext cx="149956" cy="415498"/>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11</a:t>
              </a:r>
              <a:endParaRPr lang="he-IL" sz="1050" dirty="0">
                <a:solidFill>
                  <a:schemeClr val="bg1"/>
                </a:solidFill>
                <a:latin typeface="Times New Roman" pitchFamily="18" charset="0"/>
                <a:cs typeface="Times New Roman" pitchFamily="18" charset="0"/>
              </a:endParaRPr>
            </a:p>
          </p:txBody>
        </p:sp>
        <p:sp>
          <p:nvSpPr>
            <p:cNvPr id="19" name="TextBox 18"/>
            <p:cNvSpPr txBox="1"/>
            <p:nvPr/>
          </p:nvSpPr>
          <p:spPr>
            <a:xfrm>
              <a:off x="6666382" y="3929546"/>
              <a:ext cx="149956" cy="415498"/>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12</a:t>
              </a:r>
              <a:endParaRPr lang="he-IL" sz="1050" dirty="0">
                <a:solidFill>
                  <a:schemeClr val="bg1"/>
                </a:solidFill>
                <a:latin typeface="Times New Roman" pitchFamily="18" charset="0"/>
                <a:cs typeface="Times New Roman" pitchFamily="18" charset="0"/>
              </a:endParaRPr>
            </a:p>
          </p:txBody>
        </p:sp>
        <p:sp>
          <p:nvSpPr>
            <p:cNvPr id="20" name="TextBox 19"/>
            <p:cNvSpPr txBox="1"/>
            <p:nvPr/>
          </p:nvSpPr>
          <p:spPr>
            <a:xfrm>
              <a:off x="6917900" y="3933901"/>
              <a:ext cx="149956" cy="415498"/>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13</a:t>
              </a:r>
              <a:endParaRPr lang="he-IL" sz="1050" dirty="0">
                <a:solidFill>
                  <a:schemeClr val="bg1"/>
                </a:solidFill>
                <a:latin typeface="Times New Roman" pitchFamily="18" charset="0"/>
                <a:cs typeface="Times New Roman" pitchFamily="18" charset="0"/>
              </a:endParaRPr>
            </a:p>
          </p:txBody>
        </p:sp>
        <p:sp>
          <p:nvSpPr>
            <p:cNvPr id="21" name="TextBox 20"/>
            <p:cNvSpPr txBox="1"/>
            <p:nvPr/>
          </p:nvSpPr>
          <p:spPr>
            <a:xfrm>
              <a:off x="7420934" y="3929546"/>
              <a:ext cx="149956" cy="415498"/>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15</a:t>
              </a:r>
              <a:endParaRPr lang="he-IL" sz="1050" dirty="0">
                <a:solidFill>
                  <a:schemeClr val="bg1"/>
                </a:solidFill>
                <a:latin typeface="Times New Roman" pitchFamily="18" charset="0"/>
                <a:cs typeface="Times New Roman" pitchFamily="18" charset="0"/>
              </a:endParaRPr>
            </a:p>
          </p:txBody>
        </p:sp>
        <p:sp>
          <p:nvSpPr>
            <p:cNvPr id="23" name="TextBox 22"/>
            <p:cNvSpPr txBox="1"/>
            <p:nvPr/>
          </p:nvSpPr>
          <p:spPr>
            <a:xfrm>
              <a:off x="7169417" y="3933901"/>
              <a:ext cx="149956" cy="415498"/>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14</a:t>
              </a:r>
              <a:endParaRPr lang="he-IL" sz="1050" dirty="0">
                <a:solidFill>
                  <a:schemeClr val="bg1"/>
                </a:solidFill>
                <a:latin typeface="Times New Roman" pitchFamily="18" charset="0"/>
                <a:cs typeface="Times New Roman" pitchFamily="18" charset="0"/>
              </a:endParaRPr>
            </a:p>
          </p:txBody>
        </p:sp>
        <p:sp>
          <p:nvSpPr>
            <p:cNvPr id="24" name="TextBox 23"/>
            <p:cNvSpPr txBox="1"/>
            <p:nvPr/>
          </p:nvSpPr>
          <p:spPr>
            <a:xfrm>
              <a:off x="7672454" y="3929545"/>
              <a:ext cx="149956" cy="415498"/>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16</a:t>
              </a:r>
              <a:endParaRPr lang="he-IL" sz="1050" dirty="0">
                <a:solidFill>
                  <a:schemeClr val="bg1"/>
                </a:solidFill>
                <a:latin typeface="Times New Roman" pitchFamily="18" charset="0"/>
                <a:cs typeface="Times New Roman" pitchFamily="18" charset="0"/>
              </a:endParaRPr>
            </a:p>
          </p:txBody>
        </p:sp>
        <p:sp>
          <p:nvSpPr>
            <p:cNvPr id="50" name="Left Brace 49"/>
            <p:cNvSpPr/>
            <p:nvPr/>
          </p:nvSpPr>
          <p:spPr>
            <a:xfrm rot="5400000">
              <a:off x="6730426" y="2782506"/>
              <a:ext cx="292998" cy="2039183"/>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7" name="TextBox 26"/>
            <p:cNvSpPr txBox="1"/>
            <p:nvPr/>
          </p:nvSpPr>
          <p:spPr>
            <a:xfrm>
              <a:off x="7995817" y="3925170"/>
              <a:ext cx="149956" cy="415498"/>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17</a:t>
              </a:r>
              <a:endParaRPr lang="he-IL" sz="1050" dirty="0">
                <a:solidFill>
                  <a:schemeClr val="bg1"/>
                </a:solidFill>
                <a:latin typeface="Times New Roman" pitchFamily="18" charset="0"/>
                <a:cs typeface="Times New Roman" pitchFamily="18" charset="0"/>
              </a:endParaRPr>
            </a:p>
          </p:txBody>
        </p:sp>
        <p:sp>
          <p:nvSpPr>
            <p:cNvPr id="28" name="TextBox 27"/>
            <p:cNvSpPr txBox="1"/>
            <p:nvPr/>
          </p:nvSpPr>
          <p:spPr>
            <a:xfrm>
              <a:off x="8248418" y="3925170"/>
              <a:ext cx="149956" cy="415498"/>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18</a:t>
              </a:r>
              <a:endParaRPr lang="he-IL" sz="1050" dirty="0">
                <a:solidFill>
                  <a:schemeClr val="bg1"/>
                </a:solidFill>
                <a:latin typeface="Times New Roman" pitchFamily="18" charset="0"/>
                <a:cs typeface="Times New Roman" pitchFamily="18" charset="0"/>
              </a:endParaRPr>
            </a:p>
          </p:txBody>
        </p:sp>
        <p:sp>
          <p:nvSpPr>
            <p:cNvPr id="29" name="TextBox 28"/>
            <p:cNvSpPr txBox="1"/>
            <p:nvPr/>
          </p:nvSpPr>
          <p:spPr>
            <a:xfrm>
              <a:off x="8501018" y="3925170"/>
              <a:ext cx="149956" cy="415498"/>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19</a:t>
              </a:r>
              <a:endParaRPr lang="he-IL" sz="1050" dirty="0">
                <a:solidFill>
                  <a:schemeClr val="bg1"/>
                </a:solidFill>
                <a:latin typeface="Times New Roman" pitchFamily="18" charset="0"/>
                <a:cs typeface="Times New Roman" pitchFamily="18" charset="0"/>
              </a:endParaRPr>
            </a:p>
          </p:txBody>
        </p:sp>
        <p:sp>
          <p:nvSpPr>
            <p:cNvPr id="30" name="TextBox 29"/>
            <p:cNvSpPr txBox="1"/>
            <p:nvPr/>
          </p:nvSpPr>
          <p:spPr>
            <a:xfrm>
              <a:off x="8753620" y="3925170"/>
              <a:ext cx="149956" cy="415498"/>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20</a:t>
              </a:r>
              <a:endParaRPr lang="he-IL" sz="1050" dirty="0">
                <a:solidFill>
                  <a:schemeClr val="bg1"/>
                </a:solidFill>
                <a:latin typeface="Times New Roman" pitchFamily="18" charset="0"/>
                <a:cs typeface="Times New Roman" pitchFamily="18" charset="0"/>
              </a:endParaRPr>
            </a:p>
          </p:txBody>
        </p:sp>
        <p:sp>
          <p:nvSpPr>
            <p:cNvPr id="31" name="TextBox 30"/>
            <p:cNvSpPr txBox="1"/>
            <p:nvPr/>
          </p:nvSpPr>
          <p:spPr>
            <a:xfrm>
              <a:off x="9006221" y="3925170"/>
              <a:ext cx="149956" cy="415498"/>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21</a:t>
              </a:r>
              <a:endParaRPr lang="he-IL" sz="1050" dirty="0">
                <a:solidFill>
                  <a:schemeClr val="bg1"/>
                </a:solidFill>
                <a:latin typeface="Times New Roman" pitchFamily="18" charset="0"/>
                <a:cs typeface="Times New Roman" pitchFamily="18" charset="0"/>
              </a:endParaRPr>
            </a:p>
          </p:txBody>
        </p:sp>
        <p:sp>
          <p:nvSpPr>
            <p:cNvPr id="32" name="TextBox 31"/>
            <p:cNvSpPr txBox="1"/>
            <p:nvPr/>
          </p:nvSpPr>
          <p:spPr>
            <a:xfrm>
              <a:off x="9511422" y="3925170"/>
              <a:ext cx="149956" cy="415498"/>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23</a:t>
              </a:r>
              <a:endParaRPr lang="he-IL" sz="1050" dirty="0">
                <a:solidFill>
                  <a:schemeClr val="bg1"/>
                </a:solidFill>
                <a:latin typeface="Times New Roman" pitchFamily="18" charset="0"/>
                <a:cs typeface="Times New Roman" pitchFamily="18" charset="0"/>
              </a:endParaRPr>
            </a:p>
          </p:txBody>
        </p:sp>
        <p:sp>
          <p:nvSpPr>
            <p:cNvPr id="33" name="TextBox 32"/>
            <p:cNvSpPr txBox="1"/>
            <p:nvPr/>
          </p:nvSpPr>
          <p:spPr>
            <a:xfrm>
              <a:off x="9258822" y="3925170"/>
              <a:ext cx="149956" cy="415498"/>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22</a:t>
              </a:r>
              <a:endParaRPr lang="he-IL" sz="1050" dirty="0">
                <a:solidFill>
                  <a:schemeClr val="bg1"/>
                </a:solidFill>
                <a:latin typeface="Times New Roman" pitchFamily="18" charset="0"/>
                <a:cs typeface="Times New Roman" pitchFamily="18" charset="0"/>
              </a:endParaRPr>
            </a:p>
          </p:txBody>
        </p:sp>
        <p:sp>
          <p:nvSpPr>
            <p:cNvPr id="34" name="TextBox 33"/>
            <p:cNvSpPr txBox="1"/>
            <p:nvPr/>
          </p:nvSpPr>
          <p:spPr>
            <a:xfrm>
              <a:off x="9764022" y="3925170"/>
              <a:ext cx="149956" cy="415498"/>
            </a:xfrm>
            <a:prstGeom prst="rect">
              <a:avLst/>
            </a:prstGeom>
            <a:noFill/>
          </p:spPr>
          <p:txBody>
            <a:bodyPr wrap="square" lIns="0" rIns="0" rtlCol="1">
              <a:spAutoFit/>
            </a:bodyPr>
            <a:lstStyle/>
            <a:p>
              <a:pPr algn="ctr"/>
              <a:r>
                <a:rPr lang="en-US" sz="1050" dirty="0">
                  <a:solidFill>
                    <a:schemeClr val="bg1"/>
                  </a:solidFill>
                  <a:latin typeface="Times New Roman" pitchFamily="18" charset="0"/>
                  <a:cs typeface="Times New Roman" pitchFamily="18" charset="0"/>
                </a:rPr>
                <a:t>24</a:t>
              </a:r>
              <a:endParaRPr lang="he-IL" sz="1050" dirty="0">
                <a:solidFill>
                  <a:schemeClr val="bg1"/>
                </a:solidFill>
                <a:latin typeface="Times New Roman" pitchFamily="18" charset="0"/>
                <a:cs typeface="Times New Roman" pitchFamily="18" charset="0"/>
              </a:endParaRPr>
            </a:p>
          </p:txBody>
        </p:sp>
        <p:sp>
          <p:nvSpPr>
            <p:cNvPr id="51" name="Left Brace 50"/>
            <p:cNvSpPr/>
            <p:nvPr/>
          </p:nvSpPr>
          <p:spPr>
            <a:xfrm rot="5400000">
              <a:off x="8802157" y="2816204"/>
              <a:ext cx="309413" cy="1970032"/>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sz="1200">
                <a:cs typeface="+mj-cs"/>
              </a:endParaRPr>
            </a:p>
          </p:txBody>
        </p:sp>
        <p:sp>
          <p:nvSpPr>
            <p:cNvPr id="57" name="TextBox 56"/>
            <p:cNvSpPr txBox="1"/>
            <p:nvPr/>
          </p:nvSpPr>
          <p:spPr>
            <a:xfrm>
              <a:off x="8366954" y="3191595"/>
              <a:ext cx="1061236" cy="369332"/>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14 days</a:t>
              </a:r>
              <a:endParaRPr lang="he-IL" dirty="0">
                <a:latin typeface="Times New Roman" panose="02020603050405020304" pitchFamily="18" charset="0"/>
                <a:cs typeface="Times New Roman" panose="02020603050405020304" pitchFamily="18" charset="0"/>
              </a:endParaRPr>
            </a:p>
          </p:txBody>
        </p:sp>
      </p:grpSp>
      <p:grpSp>
        <p:nvGrpSpPr>
          <p:cNvPr id="78" name="Group 77"/>
          <p:cNvGrpSpPr/>
          <p:nvPr/>
        </p:nvGrpSpPr>
        <p:grpSpPr>
          <a:xfrm>
            <a:off x="3459513" y="1762558"/>
            <a:ext cx="4541464" cy="1729159"/>
            <a:chOff x="2925421" y="168428"/>
            <a:chExt cx="6055285" cy="1729159"/>
          </a:xfrm>
        </p:grpSpPr>
        <p:sp>
          <p:nvSpPr>
            <p:cNvPr id="75" name="Freeform 74"/>
            <p:cNvSpPr/>
            <p:nvPr/>
          </p:nvSpPr>
          <p:spPr>
            <a:xfrm>
              <a:off x="2925421" y="168428"/>
              <a:ext cx="3994484" cy="1729159"/>
            </a:xfrm>
            <a:custGeom>
              <a:avLst/>
              <a:gdLst>
                <a:gd name="connsiteX0" fmla="*/ 0 w 3994484"/>
                <a:gd name="connsiteY0" fmla="*/ 56549 h 1765132"/>
                <a:gd name="connsiteX1" fmla="*/ 360947 w 3994484"/>
                <a:gd name="connsiteY1" fmla="*/ 92644 h 1765132"/>
                <a:gd name="connsiteX2" fmla="*/ 589547 w 3994484"/>
                <a:gd name="connsiteY2" fmla="*/ 922823 h 1765132"/>
                <a:gd name="connsiteX3" fmla="*/ 842211 w 3994484"/>
                <a:gd name="connsiteY3" fmla="*/ 1488307 h 1765132"/>
                <a:gd name="connsiteX4" fmla="*/ 1130969 w 3994484"/>
                <a:gd name="connsiteY4" fmla="*/ 1680812 h 1765132"/>
                <a:gd name="connsiteX5" fmla="*/ 1997242 w 3994484"/>
                <a:gd name="connsiteY5" fmla="*/ 1753002 h 1765132"/>
                <a:gd name="connsiteX6" fmla="*/ 3308684 w 3994484"/>
                <a:gd name="connsiteY6" fmla="*/ 1765033 h 1765132"/>
                <a:gd name="connsiteX7" fmla="*/ 3994484 w 3994484"/>
                <a:gd name="connsiteY7" fmla="*/ 1753002 h 176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4484" h="1765132">
                  <a:moveTo>
                    <a:pt x="0" y="56549"/>
                  </a:moveTo>
                  <a:cubicBezTo>
                    <a:pt x="131344" y="2407"/>
                    <a:pt x="262689" y="-51735"/>
                    <a:pt x="360947" y="92644"/>
                  </a:cubicBezTo>
                  <a:cubicBezTo>
                    <a:pt x="459205" y="237023"/>
                    <a:pt x="509336" y="690213"/>
                    <a:pt x="589547" y="922823"/>
                  </a:cubicBezTo>
                  <a:cubicBezTo>
                    <a:pt x="669758" y="1155434"/>
                    <a:pt x="751974" y="1361976"/>
                    <a:pt x="842211" y="1488307"/>
                  </a:cubicBezTo>
                  <a:cubicBezTo>
                    <a:pt x="932448" y="1614638"/>
                    <a:pt x="938464" y="1636696"/>
                    <a:pt x="1130969" y="1680812"/>
                  </a:cubicBezTo>
                  <a:cubicBezTo>
                    <a:pt x="1323474" y="1724928"/>
                    <a:pt x="1634290" y="1738965"/>
                    <a:pt x="1997242" y="1753002"/>
                  </a:cubicBezTo>
                  <a:cubicBezTo>
                    <a:pt x="2360195" y="1767039"/>
                    <a:pt x="2975810" y="1765033"/>
                    <a:pt x="3308684" y="1765033"/>
                  </a:cubicBezTo>
                  <a:cubicBezTo>
                    <a:pt x="3641558" y="1765033"/>
                    <a:pt x="3994484" y="1753002"/>
                    <a:pt x="3994484" y="175300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77" name="Straight Connector 76"/>
            <p:cNvCxnSpPr/>
            <p:nvPr/>
          </p:nvCxnSpPr>
          <p:spPr>
            <a:xfrm>
              <a:off x="6919905" y="1885881"/>
              <a:ext cx="2060801"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76371" y="98995"/>
            <a:ext cx="7886700" cy="1325563"/>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Clearance</a:t>
            </a:r>
            <a:r>
              <a:rPr lang="en-US" sz="4000" dirty="0" smtClean="0">
                <a:latin typeface="Times New Roman" panose="02020603050405020304" pitchFamily="18" charset="0"/>
                <a:cs typeface="Times New Roman" panose="02020603050405020304" pitchFamily="18" charset="0"/>
              </a:rPr>
              <a:t> of exogenous </a:t>
            </a:r>
            <a:r>
              <a:rPr lang="en-US" sz="4000" i="1" dirty="0" err="1" smtClean="0">
                <a:latin typeface="Times New Roman" panose="02020603050405020304" pitchFamily="18" charset="0"/>
                <a:cs typeface="Times New Roman" panose="02020603050405020304" pitchFamily="18" charset="0"/>
              </a:rPr>
              <a:t>dsRNA</a:t>
            </a:r>
            <a:r>
              <a:rPr lang="en-US" sz="4000" dirty="0" smtClean="0">
                <a:latin typeface="Times New Roman" panose="02020603050405020304" pitchFamily="18" charset="0"/>
                <a:cs typeface="Times New Roman" panose="02020603050405020304" pitchFamily="18" charset="0"/>
              </a:rPr>
              <a:t> in injected prawns</a:t>
            </a:r>
            <a:endParaRPr lang="en-US" sz="4000" dirty="0">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3385521" y="1786622"/>
            <a:ext cx="4820611" cy="2349039"/>
            <a:chOff x="3385521" y="1786622"/>
            <a:chExt cx="4820611" cy="2349039"/>
          </a:xfrm>
        </p:grpSpPr>
        <p:grpSp>
          <p:nvGrpSpPr>
            <p:cNvPr id="22" name="Group 21"/>
            <p:cNvGrpSpPr/>
            <p:nvPr/>
          </p:nvGrpSpPr>
          <p:grpSpPr>
            <a:xfrm>
              <a:off x="3385521" y="1786622"/>
              <a:ext cx="4820611" cy="2349039"/>
              <a:chOff x="3385521" y="1786622"/>
              <a:chExt cx="4820611" cy="2349039"/>
            </a:xfrm>
          </p:grpSpPr>
          <p:sp>
            <p:nvSpPr>
              <p:cNvPr id="72" name="L-Shape 71"/>
              <p:cNvSpPr/>
              <p:nvPr/>
            </p:nvSpPr>
            <p:spPr>
              <a:xfrm>
                <a:off x="3385521" y="1786622"/>
                <a:ext cx="4820611" cy="1773509"/>
              </a:xfrm>
              <a:prstGeom prst="corner">
                <a:avLst>
                  <a:gd name="adj1" fmla="val 1079"/>
                  <a:gd name="adj2" fmla="val 251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 name="TextBox 78"/>
              <p:cNvSpPr txBox="1"/>
              <p:nvPr/>
            </p:nvSpPr>
            <p:spPr>
              <a:xfrm>
                <a:off x="4945141" y="3766329"/>
                <a:ext cx="1349921" cy="369332"/>
              </a:xfrm>
              <a:prstGeom prst="rect">
                <a:avLst/>
              </a:prstGeom>
              <a:noFill/>
            </p:spPr>
            <p:txBody>
              <a:bodyPr wrap="none" rtlCol="1">
                <a:spAutoFit/>
              </a:bodyPr>
              <a:lstStyle/>
              <a:p>
                <a:r>
                  <a:rPr lang="en-US" dirty="0" smtClean="0">
                    <a:latin typeface="Times New Roman" panose="02020603050405020304" pitchFamily="18" charset="0"/>
                    <a:cs typeface="Times New Roman" panose="02020603050405020304" pitchFamily="18" charset="0"/>
                  </a:rPr>
                  <a:t>Time (Days)</a:t>
                </a:r>
                <a:endParaRPr lang="he-IL" dirty="0">
                  <a:latin typeface="Times New Roman" panose="02020603050405020304" pitchFamily="18" charset="0"/>
                  <a:cs typeface="Times New Roman" panose="02020603050405020304" pitchFamily="18" charset="0"/>
                </a:endParaRPr>
              </a:p>
            </p:txBody>
          </p:sp>
          <p:sp>
            <p:nvSpPr>
              <p:cNvPr id="67" name="TextBox 66"/>
              <p:cNvSpPr txBox="1"/>
              <p:nvPr/>
            </p:nvSpPr>
            <p:spPr>
              <a:xfrm>
                <a:off x="3801590" y="3593709"/>
                <a:ext cx="169347" cy="276999"/>
              </a:xfrm>
              <a:prstGeom prst="rect">
                <a:avLst/>
              </a:prstGeom>
              <a:noFill/>
            </p:spPr>
            <p:txBody>
              <a:bodyPr wrap="square" lIns="0" tIns="0" rIns="0" bIns="0" rtlCol="1">
                <a:spAutoFit/>
              </a:bodyPr>
              <a:lstStyle/>
              <a:p>
                <a:pPr algn="ctr"/>
                <a:r>
                  <a:rPr lang="en-US" dirty="0" smtClean="0">
                    <a:latin typeface="Times New Roman" panose="02020603050405020304" pitchFamily="18" charset="0"/>
                    <a:cs typeface="Times New Roman" panose="02020603050405020304" pitchFamily="18" charset="0"/>
                  </a:rPr>
                  <a:t>3</a:t>
                </a:r>
                <a:endParaRPr lang="he-IL" dirty="0">
                  <a:latin typeface="Times New Roman" panose="02020603050405020304" pitchFamily="18" charset="0"/>
                  <a:cs typeface="Times New Roman" panose="02020603050405020304" pitchFamily="18" charset="0"/>
                </a:endParaRPr>
              </a:p>
            </p:txBody>
          </p:sp>
          <p:sp>
            <p:nvSpPr>
              <p:cNvPr id="70" name="TextBox 69"/>
              <p:cNvSpPr txBox="1"/>
              <p:nvPr/>
            </p:nvSpPr>
            <p:spPr>
              <a:xfrm>
                <a:off x="5596270" y="3593508"/>
                <a:ext cx="169347" cy="276999"/>
              </a:xfrm>
              <a:prstGeom prst="rect">
                <a:avLst/>
              </a:prstGeom>
              <a:noFill/>
            </p:spPr>
            <p:txBody>
              <a:bodyPr wrap="square" lIns="0" tIns="0" rIns="0" bIns="0" rtlCol="1">
                <a:spAutoFit/>
              </a:bodyPr>
              <a:lstStyle/>
              <a:p>
                <a:pPr algn="ctr"/>
                <a:r>
                  <a:rPr lang="en-US" dirty="0" smtClean="0">
                    <a:latin typeface="Times New Roman" panose="02020603050405020304" pitchFamily="18" charset="0"/>
                    <a:cs typeface="Times New Roman" panose="02020603050405020304" pitchFamily="18" charset="0"/>
                  </a:rPr>
                  <a:t>7</a:t>
                </a:r>
                <a:endParaRPr lang="he-IL" dirty="0">
                  <a:latin typeface="Times New Roman" panose="02020603050405020304" pitchFamily="18" charset="0"/>
                  <a:cs typeface="Times New Roman" panose="02020603050405020304" pitchFamily="18" charset="0"/>
                </a:endParaRPr>
              </a:p>
            </p:txBody>
          </p:sp>
          <p:sp>
            <p:nvSpPr>
              <p:cNvPr id="71" name="TextBox 70"/>
              <p:cNvSpPr txBox="1"/>
              <p:nvPr/>
            </p:nvSpPr>
            <p:spPr>
              <a:xfrm>
                <a:off x="7393067" y="3587111"/>
                <a:ext cx="270084" cy="276999"/>
              </a:xfrm>
              <a:prstGeom prst="rect">
                <a:avLst/>
              </a:prstGeom>
              <a:noFill/>
            </p:spPr>
            <p:txBody>
              <a:bodyPr wrap="square" lIns="0" tIns="0" rIns="0" bIns="0" rtlCol="1">
                <a:spAutoFit/>
              </a:bodyPr>
              <a:lstStyle/>
              <a:p>
                <a:pPr algn="ctr"/>
                <a:r>
                  <a:rPr lang="en-US" dirty="0" smtClean="0">
                    <a:latin typeface="Times New Roman" panose="02020603050405020304" pitchFamily="18" charset="0"/>
                    <a:cs typeface="Times New Roman" panose="02020603050405020304" pitchFamily="18" charset="0"/>
                  </a:rPr>
                  <a:t>14</a:t>
                </a:r>
                <a:endParaRPr lang="he-IL" dirty="0">
                  <a:latin typeface="Times New Roman" panose="02020603050405020304" pitchFamily="18" charset="0"/>
                  <a:cs typeface="Times New Roman" panose="02020603050405020304" pitchFamily="18" charset="0"/>
                </a:endParaRPr>
              </a:p>
            </p:txBody>
          </p:sp>
        </p:grpSp>
        <p:cxnSp>
          <p:nvCxnSpPr>
            <p:cNvPr id="6" name="Straight Connector 5"/>
            <p:cNvCxnSpPr/>
            <p:nvPr/>
          </p:nvCxnSpPr>
          <p:spPr>
            <a:xfrm>
              <a:off x="3888819" y="3560131"/>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682426" y="3560131"/>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523731" y="3560131"/>
              <a:ext cx="0" cy="7200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69483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0"/>
          <p:cNvSpPr>
            <a:spLocks noChangeArrowheads="1"/>
          </p:cNvSpPr>
          <p:nvPr/>
        </p:nvSpPr>
        <p:spPr bwMode="auto">
          <a:xfrm>
            <a:off x="1800225" y="420688"/>
            <a:ext cx="7451725" cy="1928812"/>
          </a:xfrm>
          <a:prstGeom prst="rect">
            <a:avLst/>
          </a:prstGeom>
          <a:noFill/>
          <a:ln w="9525">
            <a:noFill/>
            <a:miter lim="800000"/>
            <a:headEnd/>
            <a:tailEnd/>
          </a:ln>
        </p:spPr>
        <p:txBody>
          <a:bodyPr anchor="ctr"/>
          <a:lstStyle/>
          <a:p>
            <a:pPr algn="ctr" rtl="0">
              <a:defRPr/>
            </a:pPr>
            <a:r>
              <a:rPr lang="en-US" sz="3200" b="1" dirty="0" err="1" smtClean="0">
                <a:solidFill>
                  <a:srgbClr val="C00000"/>
                </a:solidFill>
                <a:latin typeface="Comic Sans MS" pitchFamily="66" charset="0"/>
                <a:cs typeface="Times New Roman" pitchFamily="18" charset="0"/>
              </a:rPr>
              <a:t>RNAi</a:t>
            </a:r>
            <a:r>
              <a:rPr lang="en-US" sz="3200" b="1" dirty="0" smtClean="0">
                <a:solidFill>
                  <a:srgbClr val="C00000"/>
                </a:solidFill>
                <a:latin typeface="Comic Sans MS" pitchFamily="66" charset="0"/>
                <a:cs typeface="Times New Roman" pitchFamily="18" charset="0"/>
              </a:rPr>
              <a:t> temporarily reduces</a:t>
            </a:r>
            <a:r>
              <a:rPr lang="en-US" sz="3200" b="1" dirty="0">
                <a:solidFill>
                  <a:srgbClr val="C00000"/>
                </a:solidFill>
                <a:latin typeface="Comic Sans MS" pitchFamily="66" charset="0"/>
                <a:cs typeface="Times New Roman" pitchFamily="18" charset="0"/>
              </a:rPr>
              <a:t/>
            </a:r>
            <a:br>
              <a:rPr lang="en-US" sz="3200" b="1" dirty="0">
                <a:solidFill>
                  <a:srgbClr val="C00000"/>
                </a:solidFill>
                <a:latin typeface="Comic Sans MS" pitchFamily="66" charset="0"/>
                <a:cs typeface="Times New Roman" pitchFamily="18" charset="0"/>
              </a:rPr>
            </a:br>
            <a:r>
              <a:rPr lang="en-US" sz="3200" b="1" i="1" dirty="0">
                <a:solidFill>
                  <a:srgbClr val="C00000"/>
                </a:solidFill>
                <a:latin typeface="Comic Sans MS" pitchFamily="66" charset="0"/>
                <a:cs typeface="Times New Roman" pitchFamily="18" charset="0"/>
              </a:rPr>
              <a:t>Mr-IAG expression</a:t>
            </a:r>
            <a:br>
              <a:rPr lang="en-US" sz="3200" b="1" i="1" dirty="0">
                <a:solidFill>
                  <a:srgbClr val="C00000"/>
                </a:solidFill>
                <a:latin typeface="Comic Sans MS" pitchFamily="66" charset="0"/>
                <a:cs typeface="Times New Roman" pitchFamily="18" charset="0"/>
              </a:rPr>
            </a:br>
            <a:r>
              <a:rPr lang="en-US" sz="32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Real time RT-PCR</a:t>
            </a:r>
            <a:endParaRPr lang="he-IL" sz="3200" b="1" i="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a:p>
            <a:pPr algn="ctr" rtl="0">
              <a:defRPr/>
            </a:pPr>
            <a:endParaRPr lang="en-US" sz="3200" b="1" dirty="0">
              <a:solidFill>
                <a:srgbClr val="C00000"/>
              </a:solidFill>
              <a:latin typeface="Comic Sans MS" pitchFamily="66" charset="0"/>
              <a:cs typeface="Times New Roman" pitchFamily="18" charset="0"/>
            </a:endParaRPr>
          </a:p>
        </p:txBody>
      </p:sp>
      <p:pic>
        <p:nvPicPr>
          <p:cNvPr id="30725" name="Picture 18" descr="MacrobrachiumRosenbergiiFe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15888"/>
            <a:ext cx="2001838"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5" name="Chart 44"/>
          <p:cNvGraphicFramePr>
            <a:graphicFrameLocks/>
          </p:cNvGraphicFramePr>
          <p:nvPr>
            <p:extLst>
              <p:ext uri="{D42A27DB-BD31-4B8C-83A1-F6EECF244321}">
                <p14:modId xmlns:p14="http://schemas.microsoft.com/office/powerpoint/2010/main" xmlns="" val="3090296608"/>
              </p:ext>
            </p:extLst>
          </p:nvPr>
        </p:nvGraphicFramePr>
        <p:xfrm>
          <a:off x="1536192" y="2128723"/>
          <a:ext cx="6459321" cy="45354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40406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3" y="93884"/>
            <a:ext cx="9004667" cy="11430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Neo females (sex reversed males)  reproductive performance</a:t>
            </a:r>
            <a:endParaRPr lang="en-US" dirty="0">
              <a:latin typeface="Times New Roman" panose="02020603050405020304" pitchFamily="18" charset="0"/>
              <a:cs typeface="Times New Roman" panose="02020603050405020304" pitchFamily="18" charset="0"/>
            </a:endParaRPr>
          </a:p>
        </p:txBody>
      </p:sp>
      <p:pic>
        <p:nvPicPr>
          <p:cNvPr id="2050" name="Picture 2" descr="U:\Projects\India\pictures\Diallel Exp\Diallel Final harvest pictures\IMG_4109.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70" r="5648"/>
          <a:stretch/>
        </p:blipFill>
        <p:spPr bwMode="auto">
          <a:xfrm>
            <a:off x="394514" y="1704382"/>
            <a:ext cx="4666583" cy="409927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xmlns="" val="734348470"/>
              </p:ext>
            </p:extLst>
          </p:nvPr>
        </p:nvGraphicFramePr>
        <p:xfrm>
          <a:off x="3927275" y="3831203"/>
          <a:ext cx="5078502" cy="1483360"/>
        </p:xfrm>
        <a:graphic>
          <a:graphicData uri="http://schemas.openxmlformats.org/drawingml/2006/table">
            <a:tbl>
              <a:tblPr firstRow="1" bandRow="1">
                <a:tableStyleId>{5C22544A-7EE6-4342-B048-85BDC9FD1C3A}</a:tableStyleId>
              </a:tblPr>
              <a:tblGrid>
                <a:gridCol w="1739879"/>
                <a:gridCol w="1711842"/>
                <a:gridCol w="1626781"/>
              </a:tblGrid>
              <a:tr h="370840">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Females</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Neo females</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l" rtl="0"/>
                      <a:r>
                        <a:rPr lang="en-US" dirty="0" smtClean="0">
                          <a:latin typeface="Times New Roman" panose="02020603050405020304" pitchFamily="18" charset="0"/>
                          <a:cs typeface="Times New Roman" panose="02020603050405020304" pitchFamily="18" charset="0"/>
                        </a:rPr>
                        <a:t>Body</a:t>
                      </a:r>
                      <a:r>
                        <a:rPr lang="en-US" baseline="0" dirty="0" smtClean="0">
                          <a:latin typeface="Times New Roman" panose="02020603050405020304" pitchFamily="18" charset="0"/>
                          <a:cs typeface="Times New Roman" panose="02020603050405020304" pitchFamily="18" charset="0"/>
                        </a:rPr>
                        <a:t> weight</a:t>
                      </a:r>
                      <a:r>
                        <a:rPr lang="en-US" dirty="0" smtClean="0">
                          <a:latin typeface="Times New Roman" panose="02020603050405020304" pitchFamily="18" charset="0"/>
                          <a:cs typeface="Times New Roman" panose="02020603050405020304" pitchFamily="18" charset="0"/>
                        </a:rPr>
                        <a:t> (g)</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32.03 ± 0.28</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41.31 ± 0.22</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BSI (%) </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13.3 ± 1.63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12.7 ± 1.28</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Eggs/g BW</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859 ± 120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845 ± 67</a:t>
                      </a:r>
                      <a:endParaRPr lang="en-US"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11583386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0.8|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5451</TotalTime>
  <Words>1491</Words>
  <Application>Microsoft Office PowerPoint</Application>
  <PresentationFormat>On-screen Show (4:3)</PresentationFormat>
  <Paragraphs>408</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Insulin-like androgenic hormones and monosex culture of prawns:                 The first implementation of RNA-interference in aquaculture</vt:lpstr>
      <vt:lpstr>Slide 2</vt:lpstr>
      <vt:lpstr>Slide 3</vt:lpstr>
      <vt:lpstr>Slide 4</vt:lpstr>
      <vt:lpstr>Slide 5</vt:lpstr>
      <vt:lpstr>How is RNAi working  (non GMO)</vt:lpstr>
      <vt:lpstr>Clearance of exogenous dsRNA in injected prawns</vt:lpstr>
      <vt:lpstr>Slide 8</vt:lpstr>
      <vt:lpstr>Neo females (sex reversed males)  reproductive performance</vt:lpstr>
      <vt:lpstr>Selective breeding scheme combined with all-male selective production</vt:lpstr>
      <vt:lpstr>Recommendations</vt:lpstr>
      <vt:lpstr>Slide 12</vt:lpstr>
      <vt:lpstr>Slide 13</vt:lpstr>
    </vt:vector>
  </TitlesOfParts>
  <Company>BGU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Tomer Ventura</dc:creator>
  <cp:lastModifiedBy>U36</cp:lastModifiedBy>
  <cp:revision>347</cp:revision>
  <cp:lastPrinted>2013-10-30T18:06:57Z</cp:lastPrinted>
  <dcterms:created xsi:type="dcterms:W3CDTF">2011-11-23T13:20:24Z</dcterms:created>
  <dcterms:modified xsi:type="dcterms:W3CDTF">2015-10-28T12:01:19Z</dcterms:modified>
</cp:coreProperties>
</file>